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notesMasterIdLst>
    <p:notesMasterId r:id="rId32"/>
  </p:notesMasterIdLst>
  <p:handoutMasterIdLst>
    <p:handoutMasterId r:id="rId33"/>
  </p:handoutMasterIdLst>
  <p:sldIdLst>
    <p:sldId id="256" r:id="rId2"/>
    <p:sldId id="293" r:id="rId3"/>
    <p:sldId id="277" r:id="rId4"/>
    <p:sldId id="291" r:id="rId5"/>
    <p:sldId id="257" r:id="rId6"/>
    <p:sldId id="258" r:id="rId7"/>
    <p:sldId id="279" r:id="rId8"/>
    <p:sldId id="281" r:id="rId9"/>
    <p:sldId id="283" r:id="rId10"/>
    <p:sldId id="282" r:id="rId11"/>
    <p:sldId id="292" r:id="rId12"/>
    <p:sldId id="27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5" r:id="rId29"/>
    <p:sldId id="274" r:id="rId30"/>
    <p:sldId id="284" r:id="rId31"/>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115" d="100"/>
          <a:sy n="115" d="100"/>
        </p:scale>
        <p:origin x="25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05F5E3FD-D1C1-4884-8485-0A6FE22BE5BA}" type="datetimeFigureOut">
              <a:rPr lang="tr-TR" smtClean="0"/>
              <a:t>30.09.2022</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79A7C3B3-B3AD-4F4F-AA85-E7F15ECA28BE}" type="slidenum">
              <a:rPr lang="tr-TR" smtClean="0"/>
              <a:t>‹#›</a:t>
            </a:fld>
            <a:endParaRPr lang="tr-TR"/>
          </a:p>
        </p:txBody>
      </p:sp>
    </p:spTree>
    <p:extLst>
      <p:ext uri="{BB962C8B-B14F-4D97-AF65-F5344CB8AC3E}">
        <p14:creationId xmlns:p14="http://schemas.microsoft.com/office/powerpoint/2010/main" val="116983786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9312E4E-B6BD-4FE5-B3B3-DAD79BDA120B}" type="datetimeFigureOut">
              <a:rPr lang="tr-TR" smtClean="0"/>
              <a:t>30.09.2022</a:t>
            </a:fld>
            <a:endParaRPr lang="tr-TR"/>
          </a:p>
        </p:txBody>
      </p:sp>
      <p:sp>
        <p:nvSpPr>
          <p:cNvPr id="4" name="Slayt Görüntüsü Yer Tutucus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F04B8AB-CEAB-4917-91FC-E4551D115308}" type="slidenum">
              <a:rPr lang="tr-TR" smtClean="0"/>
              <a:t>‹#›</a:t>
            </a:fld>
            <a:endParaRPr lang="tr-TR"/>
          </a:p>
        </p:txBody>
      </p:sp>
    </p:spTree>
    <p:extLst>
      <p:ext uri="{BB962C8B-B14F-4D97-AF65-F5344CB8AC3E}">
        <p14:creationId xmlns:p14="http://schemas.microsoft.com/office/powerpoint/2010/main" val="55133287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Tree>
    <p:extLst>
      <p:ext uri="{BB962C8B-B14F-4D97-AF65-F5344CB8AC3E}">
        <p14:creationId xmlns:p14="http://schemas.microsoft.com/office/powerpoint/2010/main" val="1686302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262152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794710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73517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1535928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1143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1181253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26681399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1601321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81312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F07543C-B240-410C-9194-B58D57838A83}" type="datetimeFigureOut">
              <a:rPr lang="tr-TR" smtClean="0"/>
              <a:t>30.09.2022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3806284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F07543C-B240-410C-9194-B58D57838A83}" type="datetimeFigureOut">
              <a:rPr lang="tr-TR" smtClean="0"/>
              <a:t>30.09.2022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161199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F07543C-B240-410C-9194-B58D57838A83}" type="datetimeFigureOut">
              <a:rPr lang="tr-TR" smtClean="0"/>
              <a:t>30.09.2022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577466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F07543C-B240-410C-9194-B58D57838A83}" type="datetimeFigureOut">
              <a:rPr lang="tr-TR" smtClean="0"/>
              <a:t>30.09.2022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3430225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07543C-B240-410C-9194-B58D57838A83}" type="datetimeFigureOut">
              <a:rPr lang="tr-TR" smtClean="0"/>
              <a:t>30.09.2022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348048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F07543C-B240-410C-9194-B58D57838A83}" type="datetimeFigureOut">
              <a:rPr lang="tr-TR" smtClean="0"/>
              <a:t>30.09.2022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879623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F07543C-B240-410C-9194-B58D57838A83}" type="datetimeFigureOut">
              <a:rPr lang="tr-TR" smtClean="0"/>
              <a:t>30.09.2022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B8EB22F-9BDA-43AC-84F7-05B955B2DF9C}" type="slidenum">
              <a:rPr lang="tr-TR" smtClean="0"/>
              <a:t>‹#›</a:t>
            </a:fld>
            <a:endParaRPr lang="tr-TR"/>
          </a:p>
        </p:txBody>
      </p:sp>
    </p:spTree>
    <p:extLst>
      <p:ext uri="{BB962C8B-B14F-4D97-AF65-F5344CB8AC3E}">
        <p14:creationId xmlns:p14="http://schemas.microsoft.com/office/powerpoint/2010/main" val="329333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07543C-B240-410C-9194-B58D57838A83}" type="datetimeFigureOut">
              <a:rPr lang="tr-TR" smtClean="0"/>
              <a:t>30.09.2022</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B8EB22F-9BDA-43AC-84F7-05B955B2DF9C}" type="slidenum">
              <a:rPr lang="tr-TR" smtClean="0"/>
              <a:t>‹#›</a:t>
            </a:fld>
            <a:endParaRPr lang="tr-TR"/>
          </a:p>
        </p:txBody>
      </p:sp>
    </p:spTree>
    <p:extLst>
      <p:ext uri="{BB962C8B-B14F-4D97-AF65-F5344CB8AC3E}">
        <p14:creationId xmlns:p14="http://schemas.microsoft.com/office/powerpoint/2010/main" val="1393247310"/>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 id="2147483890" r:id="rId12"/>
    <p:sldLayoutId id="2147483891" r:id="rId13"/>
    <p:sldLayoutId id="2147483892" r:id="rId14"/>
    <p:sldLayoutId id="2147483893" r:id="rId15"/>
    <p:sldLayoutId id="21474838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seotrio.com/seo/site-hiz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seotrio.com/seo/anahtar-kelime-nedi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SEO Nedir?</a:t>
            </a:r>
            <a:endParaRPr lang="tr-TR" dirty="0"/>
          </a:p>
        </p:txBody>
      </p:sp>
      <p:sp>
        <p:nvSpPr>
          <p:cNvPr id="3" name="Alt Başlık 2"/>
          <p:cNvSpPr>
            <a:spLocks noGrp="1"/>
          </p:cNvSpPr>
          <p:nvPr>
            <p:ph type="subTitle" idx="1"/>
          </p:nvPr>
        </p:nvSpPr>
        <p:spPr/>
        <p:txBody>
          <a:bodyPr>
            <a:normAutofit lnSpcReduction="10000"/>
          </a:bodyPr>
          <a:lstStyle/>
          <a:p>
            <a:r>
              <a:rPr lang="tr-TR" dirty="0" smtClean="0">
                <a:solidFill>
                  <a:schemeClr val="accent1"/>
                </a:solidFill>
              </a:rPr>
              <a:t>(</a:t>
            </a:r>
            <a:r>
              <a:rPr lang="tr-TR" dirty="0" err="1" smtClean="0">
                <a:solidFill>
                  <a:schemeClr val="accent1"/>
                </a:solidFill>
              </a:rPr>
              <a:t>Search</a:t>
            </a:r>
            <a:r>
              <a:rPr lang="tr-TR" dirty="0" smtClean="0">
                <a:solidFill>
                  <a:schemeClr val="accent1"/>
                </a:solidFill>
              </a:rPr>
              <a:t> Engine </a:t>
            </a:r>
            <a:r>
              <a:rPr lang="tr-TR" dirty="0" err="1" smtClean="0">
                <a:solidFill>
                  <a:schemeClr val="accent1"/>
                </a:solidFill>
              </a:rPr>
              <a:t>Optimization</a:t>
            </a:r>
            <a:r>
              <a:rPr lang="tr-TR" dirty="0" smtClean="0">
                <a:solidFill>
                  <a:schemeClr val="accent1"/>
                </a:solidFill>
              </a:rPr>
              <a:t>)</a:t>
            </a:r>
          </a:p>
          <a:p>
            <a:r>
              <a:rPr lang="tr-TR" b="1" dirty="0" smtClean="0"/>
              <a:t>Emre GÜZEL</a:t>
            </a:r>
            <a:r>
              <a:rPr lang="tr-TR" dirty="0" smtClean="0"/>
              <a:t> </a:t>
            </a:r>
          </a:p>
          <a:p>
            <a:r>
              <a:rPr lang="tr-TR" b="1" dirty="0" smtClean="0"/>
              <a:t>Elektrik Elektronik Mühendisi / Yazılım Uzmanı</a:t>
            </a:r>
            <a:endParaRPr lang="tr-TR" b="1"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23784086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Sıralama Faktörleri (Arama Motorları) </a:t>
            </a:r>
            <a:r>
              <a:rPr lang="tr-TR" dirty="0" smtClean="0"/>
              <a:t>2</a:t>
            </a:r>
            <a:endParaRPr lang="tr-TR" dirty="0"/>
          </a:p>
        </p:txBody>
      </p:sp>
      <p:sp>
        <p:nvSpPr>
          <p:cNvPr id="3" name="İçerik Yer Tutucusu 2"/>
          <p:cNvSpPr>
            <a:spLocks noGrp="1"/>
          </p:cNvSpPr>
          <p:nvPr>
            <p:ph idx="1"/>
          </p:nvPr>
        </p:nvSpPr>
        <p:spPr/>
        <p:txBody>
          <a:bodyPr/>
          <a:lstStyle/>
          <a:p>
            <a:r>
              <a:rPr lang="tr-TR" b="1" dirty="0"/>
              <a:t>İçeriğin Ne Kadar Güncel Olduğu:</a:t>
            </a:r>
            <a:r>
              <a:rPr lang="tr-TR" dirty="0"/>
              <a:t> Bazı sektörlerde özellikle içeriğin </a:t>
            </a:r>
            <a:r>
              <a:rPr lang="tr-TR" b="1" dirty="0"/>
              <a:t>ne kadar güncel olduğu</a:t>
            </a:r>
            <a:r>
              <a:rPr lang="tr-TR" dirty="0"/>
              <a:t> kullanıcı tarafından önemlidir. Bunun farkında olan arama motorları da en güncel içerikleri kendi kullanıcılarının önüne çıkarmaya özen gösterir.</a:t>
            </a:r>
          </a:p>
          <a:p>
            <a:endParaRPr lang="tr-TR" dirty="0" smtClean="0"/>
          </a:p>
          <a:p>
            <a:r>
              <a:rPr lang="tr-TR" dirty="0" smtClean="0"/>
              <a:t>Örneğin</a:t>
            </a:r>
            <a:r>
              <a:rPr lang="tr-TR" dirty="0"/>
              <a:t>, “en güncel </a:t>
            </a:r>
            <a:r>
              <a:rPr lang="tr-TR" dirty="0" err="1"/>
              <a:t>proxy</a:t>
            </a:r>
            <a:r>
              <a:rPr lang="tr-TR" dirty="0"/>
              <a:t> adresleri” araması yapan bir kullanıcı için birkaç sene önceki adresleri görmek istemeyecektir. Dolayısıyla, Google gibi arama motorları da bu tarz eski içeriklerin sıralamasını düşürecektir.</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685564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Sıralama Faktörleri (Arama Motorları) </a:t>
            </a:r>
            <a:r>
              <a:rPr lang="tr-TR" dirty="0" smtClean="0"/>
              <a:t>3</a:t>
            </a:r>
            <a:endParaRPr lang="tr-TR" dirty="0"/>
          </a:p>
        </p:txBody>
      </p:sp>
      <p:sp>
        <p:nvSpPr>
          <p:cNvPr id="3" name="İçerik Yer Tutucusu 2"/>
          <p:cNvSpPr>
            <a:spLocks noGrp="1"/>
          </p:cNvSpPr>
          <p:nvPr>
            <p:ph idx="1"/>
          </p:nvPr>
        </p:nvSpPr>
        <p:spPr/>
        <p:txBody>
          <a:bodyPr/>
          <a:lstStyle/>
          <a:p>
            <a:r>
              <a:rPr lang="tr-TR" b="1" dirty="0"/>
              <a:t>Site Otoritesi:</a:t>
            </a:r>
            <a:r>
              <a:rPr lang="tr-TR" dirty="0"/>
              <a:t> Sitenin ne kadar otoriter olduğu </a:t>
            </a:r>
            <a:r>
              <a:rPr lang="tr-TR" b="1" dirty="0"/>
              <a:t>güven</a:t>
            </a:r>
            <a:r>
              <a:rPr lang="tr-TR" dirty="0"/>
              <a:t> açısından herkes için önemlidir. Arama motorları sitenin otorite puanına, aldığı </a:t>
            </a:r>
            <a:r>
              <a:rPr lang="tr-TR" dirty="0" err="1"/>
              <a:t>backlinklere</a:t>
            </a:r>
            <a:r>
              <a:rPr lang="tr-TR" dirty="0"/>
              <a:t> ve sosyal medyadaki gücüne göre karar verirler.</a:t>
            </a:r>
          </a:p>
          <a:p>
            <a:endParaRPr lang="tr-TR" b="1" dirty="0" smtClean="0"/>
          </a:p>
          <a:p>
            <a:r>
              <a:rPr lang="tr-TR" b="1" dirty="0" smtClean="0"/>
              <a:t>Sayfa </a:t>
            </a:r>
            <a:r>
              <a:rPr lang="tr-TR" b="1" dirty="0"/>
              <a:t>Hızı:</a:t>
            </a:r>
            <a:r>
              <a:rPr lang="tr-TR" dirty="0"/>
              <a:t> Web sayfalarının hızlı ve doğru şekilde açılması ziyaretçiler için oldukça önemlidir. Dolayısıyla, Google kendi kullanıcılarını memnun etmek için </a:t>
            </a:r>
            <a:r>
              <a:rPr lang="tr-TR" dirty="0">
                <a:hlinkClick r:id="rId2"/>
              </a:rPr>
              <a:t>site hızı</a:t>
            </a:r>
            <a:r>
              <a:rPr lang="tr-TR" dirty="0"/>
              <a:t> yüksek arama sonuçlarını sıralamada </a:t>
            </a:r>
            <a:r>
              <a:rPr lang="tr-TR" b="1" dirty="0"/>
              <a:t>üste taşır</a:t>
            </a:r>
            <a:endParaRPr lang="tr-TR"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2166429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Arama </a:t>
            </a:r>
            <a:r>
              <a:rPr lang="tr-TR" dirty="0"/>
              <a:t>motorları genel olarak </a:t>
            </a:r>
            <a:r>
              <a:rPr lang="tr-TR" b="1" dirty="0"/>
              <a:t>tarama</a:t>
            </a:r>
            <a:r>
              <a:rPr lang="tr-TR" dirty="0"/>
              <a:t> (</a:t>
            </a:r>
            <a:r>
              <a:rPr lang="tr-TR" dirty="0" err="1"/>
              <a:t>crawling</a:t>
            </a:r>
            <a:r>
              <a:rPr lang="tr-TR" dirty="0"/>
              <a:t>), </a:t>
            </a:r>
            <a:r>
              <a:rPr lang="tr-TR" b="1" dirty="0"/>
              <a:t>dizine ekleme</a:t>
            </a:r>
            <a:r>
              <a:rPr lang="tr-TR" dirty="0"/>
              <a:t> (</a:t>
            </a:r>
            <a:r>
              <a:rPr lang="tr-TR" dirty="0" err="1"/>
              <a:t>indexing</a:t>
            </a:r>
            <a:r>
              <a:rPr lang="tr-TR" dirty="0"/>
              <a:t>) ve arama sonuçlarını </a:t>
            </a:r>
            <a:r>
              <a:rPr lang="tr-TR" b="1" dirty="0"/>
              <a:t>yayınlama</a:t>
            </a:r>
            <a:r>
              <a:rPr lang="tr-TR" dirty="0"/>
              <a:t> (SERP) işlevlerini yerine getirirler.</a:t>
            </a:r>
          </a:p>
          <a:p>
            <a:r>
              <a:rPr lang="tr-TR" dirty="0"/>
              <a:t>Yani kısaca Google gibi bir arama motoru sizin web sayfanızı tarar, kendi dizinine ekler ve kullanıcılarına gerektiği yerlerde gösterimini sağlar.</a:t>
            </a:r>
          </a:p>
          <a:p>
            <a:r>
              <a:rPr lang="tr-TR" dirty="0"/>
              <a:t>Peki arama motorları bunu </a:t>
            </a:r>
            <a:r>
              <a:rPr lang="tr-TR" b="1" dirty="0"/>
              <a:t>nasıl yapıyor</a:t>
            </a:r>
            <a:r>
              <a:rPr lang="tr-TR" dirty="0"/>
              <a:t>?</a:t>
            </a:r>
          </a:p>
          <a:p>
            <a:r>
              <a:rPr lang="tr-TR" dirty="0"/>
              <a:t>Öncelikle </a:t>
            </a:r>
            <a:r>
              <a:rPr lang="tr-TR" dirty="0" err="1"/>
              <a:t>Googlebot</a:t>
            </a:r>
            <a:r>
              <a:rPr lang="tr-TR" dirty="0"/>
              <a:t>, </a:t>
            </a:r>
            <a:r>
              <a:rPr lang="tr-TR" dirty="0" err="1"/>
              <a:t>Yandexbot</a:t>
            </a:r>
            <a:r>
              <a:rPr lang="tr-TR" dirty="0"/>
              <a:t> veya </a:t>
            </a:r>
            <a:r>
              <a:rPr lang="tr-TR" dirty="0" err="1"/>
              <a:t>Bingbot</a:t>
            </a:r>
            <a:r>
              <a:rPr lang="tr-TR" dirty="0"/>
              <a:t> gibi arama motorlarının büyük bir </a:t>
            </a:r>
            <a:r>
              <a:rPr lang="tr-TR" b="1" dirty="0"/>
              <a:t>örümcek ordusu</a:t>
            </a:r>
            <a:r>
              <a:rPr lang="tr-TR" dirty="0"/>
              <a:t> olduğunu düşünün. Bu sanal örümcekler daha önceden dizine eklenmiş olan sayfaları gezerek </a:t>
            </a:r>
            <a:r>
              <a:rPr lang="tr-TR" b="1" dirty="0"/>
              <a:t>yeni linkler keşfetmeye</a:t>
            </a:r>
            <a:r>
              <a:rPr lang="tr-TR" dirty="0"/>
              <a:t> çalışırlar. Bulunan yeni linkleri daha sonra </a:t>
            </a:r>
            <a:r>
              <a:rPr lang="tr-TR" b="1" dirty="0"/>
              <a:t>taramak üzere</a:t>
            </a:r>
            <a:r>
              <a:rPr lang="tr-TR" dirty="0"/>
              <a:t> </a:t>
            </a:r>
            <a:r>
              <a:rPr lang="tr-TR" dirty="0" err="1"/>
              <a:t>veritabanına</a:t>
            </a:r>
            <a:r>
              <a:rPr lang="tr-TR" dirty="0"/>
              <a:t> kaydederler.</a:t>
            </a:r>
          </a:p>
          <a:p>
            <a:r>
              <a:rPr lang="tr-TR" dirty="0"/>
              <a:t>Taranan bu linkler, arama motorları tarafından bir süre sonra ziyaret edilerek taranır. Bu sayfada kullanılan tüm anahtar kelimeler, linkler, görseller, videolar hatta meta etiketleri dahil incelenerek sayfanın </a:t>
            </a:r>
            <a:r>
              <a:rPr lang="tr-TR" b="1" dirty="0"/>
              <a:t>ne hakkında olduğu</a:t>
            </a:r>
            <a:r>
              <a:rPr lang="tr-TR" dirty="0"/>
              <a:t> konusunda bilgi edinilir.</a:t>
            </a:r>
          </a:p>
          <a:p>
            <a:r>
              <a:rPr lang="tr-TR" dirty="0"/>
              <a:t>Son olarak dizine eklenen ve taranan bu sayfa arama motoru tarafında </a:t>
            </a:r>
            <a:r>
              <a:rPr lang="tr-TR" b="1" dirty="0"/>
              <a:t>arama yapan kullanıcılara</a:t>
            </a:r>
            <a:r>
              <a:rPr lang="tr-TR" dirty="0"/>
              <a:t> sunulur. Bu sunma işlemindeki sıralama ise farklı kriterlere göre değerlendirilir. Örneğin, Google’ın 200 civarında </a:t>
            </a:r>
            <a:r>
              <a:rPr lang="tr-TR" b="1" dirty="0"/>
              <a:t>sıralama kriteri</a:t>
            </a:r>
            <a:r>
              <a:rPr lang="tr-TR" dirty="0"/>
              <a:t> olduğunu biliyoruz.</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1347561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b="1" dirty="0"/>
              <a:t>Alaka Düzeyi</a:t>
            </a:r>
          </a:p>
          <a:p>
            <a:r>
              <a:rPr lang="tr-TR" b="1" dirty="0"/>
              <a:t>Otorite</a:t>
            </a:r>
          </a:p>
          <a:p>
            <a:r>
              <a:rPr lang="tr-TR" b="1" dirty="0"/>
              <a:t>Kullanıcıya Sağladığı Fayda</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1661655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Alaka Düzeyi</a:t>
            </a:r>
            <a:br>
              <a:rPr lang="tr-TR" b="1" dirty="0"/>
            </a:br>
            <a:endParaRPr lang="tr-TR" dirty="0"/>
          </a:p>
        </p:txBody>
      </p:sp>
      <p:sp>
        <p:nvSpPr>
          <p:cNvPr id="3" name="İçerik Yer Tutucusu 2"/>
          <p:cNvSpPr>
            <a:spLocks noGrp="1"/>
          </p:cNvSpPr>
          <p:nvPr>
            <p:ph idx="1"/>
          </p:nvPr>
        </p:nvSpPr>
        <p:spPr/>
        <p:txBody>
          <a:bodyPr/>
          <a:lstStyle/>
          <a:p>
            <a:r>
              <a:rPr lang="tr-TR" dirty="0" smtClean="0"/>
              <a:t>Yaptığınız </a:t>
            </a:r>
            <a:r>
              <a:rPr lang="tr-TR" dirty="0"/>
              <a:t>aramada kullandığınız anahtar kelimeler ile web sayfasının başlık ve içeriğinde bulunan anahtar kelimelerin </a:t>
            </a:r>
            <a:r>
              <a:rPr lang="tr-TR" b="1" dirty="0"/>
              <a:t>eşleşmesi</a:t>
            </a:r>
            <a:r>
              <a:rPr lang="tr-TR" dirty="0"/>
              <a:t> en önemli kriterdir.</a:t>
            </a:r>
          </a:p>
          <a:p>
            <a:r>
              <a:rPr lang="tr-TR" dirty="0"/>
              <a:t>Ancak, Google’ın gelişmiş yapay zekası artık bunu ana kriter olmaktan yavaş yavaş çıkarıyor. 2000’li yılların başında anahtar kelime sıklığı, yoğunluğu ve diğer tüm detaylar ile sonuçlar manipüle edilebiliyordu fakat günümüzde işler çok farklı yerlere geldi.</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1138076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Otorite</a:t>
            </a:r>
            <a:br>
              <a:rPr lang="tr-TR" b="1" dirty="0"/>
            </a:br>
            <a:endParaRPr lang="tr-TR" dirty="0"/>
          </a:p>
        </p:txBody>
      </p:sp>
      <p:sp>
        <p:nvSpPr>
          <p:cNvPr id="3" name="İçerik Yer Tutucusu 2"/>
          <p:cNvSpPr>
            <a:spLocks noGrp="1"/>
          </p:cNvSpPr>
          <p:nvPr>
            <p:ph idx="1"/>
          </p:nvPr>
        </p:nvSpPr>
        <p:spPr/>
        <p:txBody>
          <a:bodyPr/>
          <a:lstStyle/>
          <a:p>
            <a:r>
              <a:rPr lang="tr-TR" dirty="0"/>
              <a:t>Bir web sitesinin ya da sayfanın </a:t>
            </a:r>
            <a:r>
              <a:rPr lang="tr-TR" b="1" dirty="0"/>
              <a:t>bilinirliği</a:t>
            </a:r>
            <a:r>
              <a:rPr lang="tr-TR" dirty="0"/>
              <a:t> Google için önemli kriterlerden bir tanesidir. Arama motorları sayfaları sıralamaya koyarken, onların ne kadar güvenilir kaynak olduklarını da hesaba katarlar.</a:t>
            </a:r>
          </a:p>
          <a:p>
            <a:r>
              <a:rPr lang="tr-TR" dirty="0"/>
              <a:t>Peki arama motorları bir sitenin ne kadar güvenilir bir kaynak olduğunu </a:t>
            </a:r>
            <a:r>
              <a:rPr lang="tr-TR" b="1" dirty="0"/>
              <a:t>nereden bilir</a:t>
            </a:r>
            <a:r>
              <a:rPr lang="tr-TR" dirty="0"/>
              <a:t>?</a:t>
            </a:r>
          </a:p>
          <a:p>
            <a:r>
              <a:rPr lang="tr-TR" dirty="0"/>
              <a:t>Cevap: </a:t>
            </a:r>
            <a:r>
              <a:rPr lang="tr-TR" b="1" dirty="0" err="1"/>
              <a:t>Backlink</a:t>
            </a:r>
            <a:r>
              <a:rPr lang="tr-TR" dirty="0"/>
              <a:t>.</a:t>
            </a:r>
          </a:p>
          <a:p>
            <a:r>
              <a:rPr lang="tr-TR" dirty="0" err="1"/>
              <a:t>Backlink</a:t>
            </a:r>
            <a:r>
              <a:rPr lang="tr-TR" dirty="0"/>
              <a:t>, bir web sayfasından başka bir sayfasına verilen bağlantının adıdır. Bir içerik, milyarlarca sayfa arasında, diğerlerine göre daha fazla </a:t>
            </a:r>
            <a:r>
              <a:rPr lang="tr-TR" dirty="0" err="1"/>
              <a:t>backlinke</a:t>
            </a:r>
            <a:r>
              <a:rPr lang="tr-TR" dirty="0"/>
              <a:t> sahipse, arama motorları için </a:t>
            </a:r>
            <a:r>
              <a:rPr lang="tr-TR" b="1" dirty="0"/>
              <a:t>daha güvenilir</a:t>
            </a:r>
            <a:r>
              <a:rPr lang="tr-TR" dirty="0"/>
              <a:t> kaynak olarak görünürler.</a:t>
            </a:r>
          </a:p>
          <a:p>
            <a:r>
              <a:rPr lang="tr-TR" dirty="0"/>
              <a:t>Genel anlamda, daha kaliteli ve sayıca daha fazla </a:t>
            </a:r>
            <a:r>
              <a:rPr lang="tr-TR" dirty="0" err="1"/>
              <a:t>backlinke</a:t>
            </a:r>
            <a:r>
              <a:rPr lang="tr-TR" dirty="0"/>
              <a:t> sahip siteler diğerlerinden </a:t>
            </a:r>
            <a:r>
              <a:rPr lang="tr-TR" b="1" dirty="0"/>
              <a:t>daha iyi sıralama</a:t>
            </a:r>
            <a:r>
              <a:rPr lang="tr-TR" dirty="0"/>
              <a:t> elde eder.</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782955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Kullanıcıya Sağladığı Fayda</a:t>
            </a:r>
            <a:br>
              <a:rPr lang="tr-TR" b="1" dirty="0"/>
            </a:br>
            <a:endParaRPr lang="tr-TR" dirty="0"/>
          </a:p>
        </p:txBody>
      </p:sp>
      <p:sp>
        <p:nvSpPr>
          <p:cNvPr id="3" name="İçerik Yer Tutucusu 2"/>
          <p:cNvSpPr>
            <a:spLocks noGrp="1"/>
          </p:cNvSpPr>
          <p:nvPr>
            <p:ph idx="1"/>
          </p:nvPr>
        </p:nvSpPr>
        <p:spPr/>
        <p:txBody>
          <a:bodyPr/>
          <a:lstStyle/>
          <a:p>
            <a:r>
              <a:rPr lang="tr-TR" dirty="0"/>
              <a:t>Alaka düzeyi ve otorite teknik olarak da halledilebilir ancak içeriğinizin ya da hizmetinizin kullanıcıya sağladığı fayda ilk iki kriterden çok daha önemli.</a:t>
            </a:r>
          </a:p>
          <a:p>
            <a:r>
              <a:rPr lang="tr-TR" dirty="0"/>
              <a:t>Örneğin; “en kaliteli kedi maması” konusunda iki farklı siteyi ele alalım.</a:t>
            </a:r>
          </a:p>
          <a:p>
            <a:endParaRPr lang="tr-TR" dirty="0"/>
          </a:p>
        </p:txBody>
      </p:sp>
      <p:pic>
        <p:nvPicPr>
          <p:cNvPr id="5" name="Resim 4" descr="İçerik Farkları"/>
          <p:cNvPicPr/>
          <p:nvPr/>
        </p:nvPicPr>
        <p:blipFill>
          <a:blip r:embed="rId2">
            <a:extLst>
              <a:ext uri="{28A0092B-C50C-407E-A947-70E740481C1C}">
                <a14:useLocalDpi xmlns:a14="http://schemas.microsoft.com/office/drawing/2010/main" val="0"/>
              </a:ext>
            </a:extLst>
          </a:blip>
          <a:srcRect/>
          <a:stretch>
            <a:fillRect/>
          </a:stretch>
        </p:blipFill>
        <p:spPr bwMode="auto">
          <a:xfrm>
            <a:off x="2384867" y="3349888"/>
            <a:ext cx="5682807" cy="2921663"/>
          </a:xfrm>
          <a:prstGeom prst="rect">
            <a:avLst/>
          </a:prstGeom>
          <a:noFill/>
          <a:ln>
            <a:noFill/>
          </a:ln>
        </p:spPr>
      </p:pic>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4091757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A sitesinin B sitesinden daha otoriter olduğunu varsayalım. A, kedi mamaları konusunda uzun, daha çok anahtar kelime içeren bir makale yazmış olabilir. B sitesi ise, daha düzenli, videolu içeriklerle desteklenmiş, bilimsel verilere dayanan daha kullanışlı bir SEO uyumlu makale yazarsa A sitesini rahatlıkla geçebilir.</a:t>
            </a:r>
          </a:p>
          <a:p>
            <a:r>
              <a:rPr lang="tr-TR" dirty="0"/>
              <a:t>Kısaca </a:t>
            </a:r>
            <a:r>
              <a:rPr lang="tr-TR" b="1" dirty="0"/>
              <a:t>otorite her şey değildir</a:t>
            </a:r>
            <a:r>
              <a:rPr lang="tr-TR" dirty="0"/>
              <a:t>. Google, onun gönderdiği kullanıcıya sizin gösterdiğiniz içeriğin </a:t>
            </a:r>
            <a:r>
              <a:rPr lang="tr-TR" b="1" dirty="0"/>
              <a:t>ne kadar faydalı</a:t>
            </a:r>
            <a:r>
              <a:rPr lang="tr-TR" dirty="0"/>
              <a:t> olup olmadığıyla ilgilenir.</a:t>
            </a:r>
          </a:p>
          <a:p>
            <a:r>
              <a:rPr lang="tr-TR" dirty="0"/>
              <a:t>Örneğin, Google size gönderdiği ziyaretçilerin siteniz üzerinde ne kadar süre beklediğini hesaplar. Yani Google’ın gözünde kullanıcıların sitenizdeki bekleme süresi de sitenizin ne kadar kaliteli olduğunu gösteren </a:t>
            </a:r>
            <a:r>
              <a:rPr lang="tr-TR" b="1" dirty="0"/>
              <a:t>önemli detaylardan</a:t>
            </a:r>
            <a:r>
              <a:rPr lang="tr-TR" dirty="0"/>
              <a:t> birisidir.</a:t>
            </a:r>
          </a:p>
          <a:p>
            <a:r>
              <a:rPr lang="tr-TR" dirty="0"/>
              <a:t>Ziyaretçilerinize </a:t>
            </a:r>
            <a:r>
              <a:rPr lang="tr-TR" b="1" dirty="0"/>
              <a:t>iyi organize edilmiş</a:t>
            </a:r>
            <a:r>
              <a:rPr lang="tr-TR" dirty="0"/>
              <a:t>, onların seveceği içerikler hazırlayın. Bu aşamada kullanıcılara daha doğru erişim sağlayabilmek için içerik optimizasyonu konusuna çok dikkat etmelisiniz.</a:t>
            </a:r>
          </a:p>
          <a:p>
            <a:r>
              <a:rPr lang="tr-TR" dirty="0"/>
              <a:t>Özetle, </a:t>
            </a:r>
            <a:r>
              <a:rPr lang="tr-TR" dirty="0" err="1"/>
              <a:t>SEO’da</a:t>
            </a:r>
            <a:r>
              <a:rPr lang="tr-TR" dirty="0"/>
              <a:t> birçok taktik ve teknik bilgi olmasına rağmen siz ziyaretçilerinizin seveceği içerikler hazırlamadıktan sonra bu çalışmalar </a:t>
            </a:r>
            <a:r>
              <a:rPr lang="tr-TR" b="1" dirty="0"/>
              <a:t>hiçbir işe yaramayacaktır</a:t>
            </a:r>
            <a:r>
              <a:rPr lang="tr-TR" dirty="0"/>
              <a:t>.</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4204092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SEO Nasıl Çalışır?</a:t>
            </a:r>
            <a:endParaRPr lang="tr-TR" dirty="0"/>
          </a:p>
        </p:txBody>
      </p:sp>
      <p:sp>
        <p:nvSpPr>
          <p:cNvPr id="3" name="İçerik Yer Tutucusu 2"/>
          <p:cNvSpPr>
            <a:spLocks noGrp="1"/>
          </p:cNvSpPr>
          <p:nvPr>
            <p:ph idx="1"/>
          </p:nvPr>
        </p:nvSpPr>
        <p:spPr/>
        <p:txBody>
          <a:bodyPr/>
          <a:lstStyle/>
          <a:p>
            <a:r>
              <a:rPr lang="tr-TR" dirty="0"/>
              <a:t>SEO dediğimiz şey; Google, Bing, </a:t>
            </a:r>
            <a:r>
              <a:rPr lang="tr-TR" dirty="0" err="1"/>
              <a:t>Yandex</a:t>
            </a:r>
            <a:r>
              <a:rPr lang="tr-TR" dirty="0"/>
              <a:t>, </a:t>
            </a:r>
            <a:r>
              <a:rPr lang="tr-TR" dirty="0" err="1"/>
              <a:t>Yahoo</a:t>
            </a:r>
            <a:r>
              <a:rPr lang="tr-TR" dirty="0"/>
              <a:t> ve Youtube gibi arama motorlarını kullanan insanların karşısına doğal yollardan kendi sayfamızı çıkarma işlemidir.</a:t>
            </a:r>
          </a:p>
          <a:p>
            <a:r>
              <a:rPr lang="tr-TR" dirty="0"/>
              <a:t>Ancak internet kullanıcılarının, </a:t>
            </a:r>
            <a:r>
              <a:rPr lang="tr-TR" b="1" dirty="0"/>
              <a:t>%92’den fazlası</a:t>
            </a:r>
            <a:r>
              <a:rPr lang="tr-TR" dirty="0"/>
              <a:t> arama motoru olarak Google’ı kullandığı için </a:t>
            </a:r>
            <a:r>
              <a:rPr lang="tr-TR" dirty="0" err="1"/>
              <a:t>SEO’nun</a:t>
            </a:r>
            <a:r>
              <a:rPr lang="tr-TR" dirty="0"/>
              <a:t> diğer adına da “Google SEO” diyebiliriz.</a:t>
            </a:r>
          </a:p>
          <a:p>
            <a:r>
              <a:rPr lang="tr-TR" dirty="0"/>
              <a:t>SEO uzmanları olarak bizler de, Google’ın 200’den fazla olan </a:t>
            </a:r>
            <a:r>
              <a:rPr lang="tr-TR" u="sng" dirty="0"/>
              <a:t>sıralama kriterlerine</a:t>
            </a:r>
            <a:r>
              <a:rPr lang="tr-TR" dirty="0"/>
              <a:t> göre sitemizi düzenleyip arama motoru botlarına </a:t>
            </a:r>
            <a:r>
              <a:rPr lang="tr-TR" b="1" dirty="0"/>
              <a:t>hazır hale</a:t>
            </a:r>
            <a:r>
              <a:rPr lang="tr-TR" dirty="0"/>
              <a:t> getiririz.</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13632090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Neden SEO, Reklam Değil?</a:t>
            </a:r>
            <a:br>
              <a:rPr lang="tr-TR" dirty="0"/>
            </a:br>
            <a:endParaRPr lang="tr-TR" dirty="0"/>
          </a:p>
        </p:txBody>
      </p:sp>
      <p:sp>
        <p:nvSpPr>
          <p:cNvPr id="3" name="İçerik Yer Tutucusu 2"/>
          <p:cNvSpPr>
            <a:spLocks noGrp="1"/>
          </p:cNvSpPr>
          <p:nvPr>
            <p:ph idx="1"/>
          </p:nvPr>
        </p:nvSpPr>
        <p:spPr/>
        <p:txBody>
          <a:bodyPr/>
          <a:lstStyle/>
          <a:p>
            <a:r>
              <a:rPr lang="tr-TR" dirty="0"/>
              <a:t>Arama motorlarının hemen hemen hepsi kendilerine ödeme yapan siteleri sonuç sayfasının üstünde, organik sıralamaların da önünde listelerler. Google için konuşacak olursak, doğal yollarla sıralama alan sayfalardan önce </a:t>
            </a:r>
            <a:r>
              <a:rPr lang="tr-TR" b="1" dirty="0"/>
              <a:t>4 farklı sitenin reklamı</a:t>
            </a:r>
            <a:r>
              <a:rPr lang="tr-TR" dirty="0"/>
              <a:t> görülebilir.</a:t>
            </a:r>
          </a:p>
          <a:p>
            <a:r>
              <a:rPr lang="tr-TR" dirty="0"/>
              <a:t>Ancak arama motoru kullanıcılarının bir kesimi bu reklamları </a:t>
            </a:r>
            <a:r>
              <a:rPr lang="tr-TR" b="1" dirty="0"/>
              <a:t>güvenilir bulmadığı</a:t>
            </a:r>
            <a:r>
              <a:rPr lang="tr-TR" dirty="0"/>
              <a:t> ve organik şekilde sıralamaya gelen sitelerin daha çok işine yarayacağını düşündüğü için reklamlara tıklamadan </a:t>
            </a:r>
            <a:r>
              <a:rPr lang="tr-TR" b="1" dirty="0"/>
              <a:t>organik olarak 1. sıraya gelmiş siteleri</a:t>
            </a:r>
            <a:r>
              <a:rPr lang="tr-TR" dirty="0"/>
              <a:t> ziyaret etme eğilimi gösterirler.</a:t>
            </a:r>
          </a:p>
          <a:p>
            <a:r>
              <a:rPr lang="tr-TR" dirty="0"/>
              <a:t>Bundan daha önemlisi ise Google’da ücretli reklamlarla en üstte görünebilmek için </a:t>
            </a:r>
            <a:r>
              <a:rPr lang="tr-TR" b="1" dirty="0"/>
              <a:t>yüksek maliyetlere</a:t>
            </a:r>
            <a:r>
              <a:rPr lang="tr-TR" dirty="0"/>
              <a:t> katlanmak zorunda kalabilirsiniz. Ancak SEO başarısı gösterip, doğal sıralama aldığınızda ekstra </a:t>
            </a:r>
            <a:r>
              <a:rPr lang="tr-TR" b="1" dirty="0"/>
              <a:t>hiçbir ücret ödemeden</a:t>
            </a:r>
            <a:r>
              <a:rPr lang="tr-TR" dirty="0"/>
              <a:t> sayfanıza trafik sağlayabilirsiniz.</a:t>
            </a:r>
          </a:p>
          <a:p>
            <a:endParaRPr lang="tr-TR" dirty="0" smtClean="0"/>
          </a:p>
          <a:p>
            <a:endParaRPr lang="tr-TR" dirty="0"/>
          </a:p>
        </p:txBody>
      </p:sp>
      <p:pic>
        <p:nvPicPr>
          <p:cNvPr id="4" name="Resim 3" descr="Ücretli vs Organik Sonuç"/>
          <p:cNvPicPr/>
          <p:nvPr/>
        </p:nvPicPr>
        <p:blipFill>
          <a:blip r:embed="rId2">
            <a:extLst>
              <a:ext uri="{28A0092B-C50C-407E-A947-70E740481C1C}">
                <a14:useLocalDpi xmlns:a14="http://schemas.microsoft.com/office/drawing/2010/main" val="0"/>
              </a:ext>
            </a:extLst>
          </a:blip>
          <a:srcRect/>
          <a:stretch>
            <a:fillRect/>
          </a:stretch>
        </p:blipFill>
        <p:spPr bwMode="auto">
          <a:xfrm>
            <a:off x="9274002" y="2977025"/>
            <a:ext cx="2809875" cy="2247900"/>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2573204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PDF</a:t>
            </a:r>
            <a:endParaRPr lang="tr-TR" dirty="0"/>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676698" y="1539703"/>
            <a:ext cx="5237018" cy="5237018"/>
          </a:xfrm>
        </p:spPr>
      </p:pic>
    </p:spTree>
    <p:extLst>
      <p:ext uri="{BB962C8B-B14F-4D97-AF65-F5344CB8AC3E}">
        <p14:creationId xmlns:p14="http://schemas.microsoft.com/office/powerpoint/2010/main" val="28657628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SEO Neden Önemlidir</a:t>
            </a:r>
            <a:r>
              <a:rPr lang="tr-TR" dirty="0" smtClean="0"/>
              <a:t>?</a:t>
            </a:r>
            <a:endParaRPr lang="tr-TR" dirty="0"/>
          </a:p>
        </p:txBody>
      </p:sp>
      <p:sp>
        <p:nvSpPr>
          <p:cNvPr id="3" name="İçerik Yer Tutucusu 2"/>
          <p:cNvSpPr>
            <a:spLocks noGrp="1"/>
          </p:cNvSpPr>
          <p:nvPr>
            <p:ph idx="1"/>
          </p:nvPr>
        </p:nvSpPr>
        <p:spPr/>
        <p:txBody>
          <a:bodyPr/>
          <a:lstStyle/>
          <a:p>
            <a:r>
              <a:rPr lang="tr-TR" dirty="0"/>
              <a:t>Buna bir örnekle yanıt verelim. Örneğin, siz İstanbul’da çalışan bir halı yıkama firması sahibisiniz ve ortalama olarak yıkadığınız her halıdan 5 lira kazanç sağlıyorsunuz.</a:t>
            </a:r>
          </a:p>
          <a:p>
            <a:r>
              <a:rPr lang="tr-TR" dirty="0"/>
              <a:t>“İstanbul halı yıkama” kelimesi aylık olarak 2200 civarı aranma hacmine sahip. Organik olarak 1. sıraya gelmiş bir web sitesi trafiğin %30’unu çeker</a:t>
            </a:r>
            <a:r>
              <a:rPr lang="tr-TR" dirty="0" smtClean="0"/>
              <a:t>.</a:t>
            </a:r>
          </a:p>
          <a:p>
            <a:r>
              <a:rPr lang="tr-TR" dirty="0"/>
              <a:t>Yani aylık olarak 700 civarında gerçek kullanıcıyı sitenize </a:t>
            </a:r>
            <a:r>
              <a:rPr lang="tr-TR" b="1" dirty="0"/>
              <a:t>ücretsiz olarak</a:t>
            </a:r>
            <a:r>
              <a:rPr lang="tr-TR" dirty="0"/>
              <a:t> getirmiş olursunuz. Bunlardan %5 kadarına satış yaptığınızı düşünürsek; </a:t>
            </a:r>
            <a:r>
              <a:rPr lang="tr-TR" b="1" dirty="0"/>
              <a:t>35 yeni müşteri</a:t>
            </a:r>
            <a:r>
              <a:rPr lang="tr-TR" dirty="0"/>
              <a:t> ve </a:t>
            </a:r>
            <a:r>
              <a:rPr lang="tr-TR" b="1" dirty="0"/>
              <a:t>binlerce lira</a:t>
            </a:r>
            <a:r>
              <a:rPr lang="tr-TR" dirty="0"/>
              <a:t> para kazanmış olacaksınız.</a:t>
            </a:r>
          </a:p>
          <a:p>
            <a:r>
              <a:rPr lang="tr-TR" dirty="0"/>
              <a:t>Bunun yanında, eğer SEO açısından başarılı bir siteniz varsa diğer arama sorgularından da (Örneğin; Avcılar halı yıkama, Şişli halı yıkama…) binlerce insanı sitenize getirip satış yapabilirsiniz.</a:t>
            </a:r>
          </a:p>
          <a:p>
            <a:endParaRPr lang="tr-TR" dirty="0"/>
          </a:p>
          <a:p>
            <a:endParaRPr lang="tr-TR" dirty="0"/>
          </a:p>
        </p:txBody>
      </p:sp>
      <p:pic>
        <p:nvPicPr>
          <p:cNvPr id="4" name="Resim 3" descr="Advanced Web Ranking"/>
          <p:cNvPicPr/>
          <p:nvPr/>
        </p:nvPicPr>
        <p:blipFill>
          <a:blip r:embed="rId2">
            <a:extLst>
              <a:ext uri="{28A0092B-C50C-407E-A947-70E740481C1C}">
                <a14:useLocalDpi xmlns:a14="http://schemas.microsoft.com/office/drawing/2010/main" val="0"/>
              </a:ext>
            </a:extLst>
          </a:blip>
          <a:srcRect/>
          <a:stretch>
            <a:fillRect/>
          </a:stretch>
        </p:blipFill>
        <p:spPr bwMode="auto">
          <a:xfrm>
            <a:off x="8896350" y="3215150"/>
            <a:ext cx="3228975" cy="1861675"/>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20582228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SEO’nun</a:t>
            </a:r>
            <a:r>
              <a:rPr lang="tr-TR" dirty="0"/>
              <a:t> Temelleri</a:t>
            </a:r>
            <a:br>
              <a:rPr lang="tr-TR" dirty="0"/>
            </a:br>
            <a:endParaRPr lang="tr-TR" dirty="0"/>
          </a:p>
        </p:txBody>
      </p:sp>
      <p:sp>
        <p:nvSpPr>
          <p:cNvPr id="3" name="İçerik Yer Tutucusu 2"/>
          <p:cNvSpPr>
            <a:spLocks noGrp="1"/>
          </p:cNvSpPr>
          <p:nvPr>
            <p:ph idx="1"/>
          </p:nvPr>
        </p:nvSpPr>
        <p:spPr/>
        <p:txBody>
          <a:bodyPr/>
          <a:lstStyle/>
          <a:p>
            <a:r>
              <a:rPr lang="tr-TR" dirty="0" err="1"/>
              <a:t>SEO’yu</a:t>
            </a:r>
            <a:r>
              <a:rPr lang="tr-TR" dirty="0"/>
              <a:t> öğrenmek için, gelişen algoritmanın </a:t>
            </a:r>
            <a:r>
              <a:rPr lang="tr-TR" b="1" dirty="0"/>
              <a:t>neye </a:t>
            </a:r>
            <a:r>
              <a:rPr lang="tr-TR" b="1" dirty="0" err="1"/>
              <a:t>evrildiğini</a:t>
            </a:r>
            <a:r>
              <a:rPr lang="tr-TR" b="1" dirty="0"/>
              <a:t> anlamak</a:t>
            </a:r>
            <a:r>
              <a:rPr lang="tr-TR" dirty="0"/>
              <a:t> gerekir. Önceden yapılan tüm işlemler </a:t>
            </a:r>
            <a:r>
              <a:rPr lang="tr-TR" dirty="0" err="1"/>
              <a:t>Googlebot</a:t>
            </a:r>
            <a:r>
              <a:rPr lang="tr-TR" dirty="0"/>
              <a:t>, </a:t>
            </a:r>
            <a:r>
              <a:rPr lang="tr-TR" dirty="0" err="1"/>
              <a:t>Bingbot</a:t>
            </a:r>
            <a:r>
              <a:rPr lang="tr-TR" dirty="0"/>
              <a:t> ve </a:t>
            </a:r>
            <a:r>
              <a:rPr lang="tr-TR" dirty="0" err="1"/>
              <a:t>Yandexbot</a:t>
            </a:r>
            <a:r>
              <a:rPr lang="tr-TR" dirty="0"/>
              <a:t> gibi sitenizi tarayan arama motoru örümceklerini </a:t>
            </a:r>
            <a:r>
              <a:rPr lang="tr-TR" b="1" dirty="0"/>
              <a:t>manipüle etmek</a:t>
            </a:r>
            <a:r>
              <a:rPr lang="tr-TR" dirty="0"/>
              <a:t> üzerineydi.</a:t>
            </a:r>
          </a:p>
          <a:p>
            <a:r>
              <a:rPr lang="tr-TR" dirty="0"/>
              <a:t>Ancak özellikle Google tarafında artık </a:t>
            </a:r>
            <a:r>
              <a:rPr lang="tr-TR" b="1" dirty="0" err="1"/>
              <a:t>RankBrain</a:t>
            </a:r>
            <a:r>
              <a:rPr lang="tr-TR" dirty="0"/>
              <a:t> adlı yapay zeka sayesinde işler değişti. Artık Google, kendi kullanıcılarının arama yaparak neyi amaçladığını çok daha farklı yollardan anlayabiliyor.</a:t>
            </a:r>
          </a:p>
          <a:p>
            <a:r>
              <a:rPr lang="tr-TR" dirty="0"/>
              <a:t>Bu noktada </a:t>
            </a:r>
            <a:r>
              <a:rPr lang="tr-TR" dirty="0" err="1"/>
              <a:t>SEO’nun</a:t>
            </a:r>
            <a:r>
              <a:rPr lang="tr-TR" dirty="0"/>
              <a:t> temelini oluşturan kavramlara değinmek gerekir.</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1366829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Arama Niyeti</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r>
              <a:rPr lang="tr-TR" dirty="0"/>
              <a:t>SEO konusunda ilk dikkat edilmesi gereken ve en önemli adım kullanıcıların </a:t>
            </a:r>
            <a:r>
              <a:rPr lang="tr-TR" b="1" dirty="0"/>
              <a:t>neyi aradığını</a:t>
            </a:r>
            <a:r>
              <a:rPr lang="tr-TR" dirty="0"/>
              <a:t> anlamaktır.</a:t>
            </a:r>
          </a:p>
          <a:p>
            <a:r>
              <a:rPr lang="tr-TR" dirty="0"/>
              <a:t>İngilizcesiyle “</a:t>
            </a:r>
            <a:r>
              <a:rPr lang="tr-TR" dirty="0" err="1"/>
              <a:t>search</a:t>
            </a:r>
            <a:r>
              <a:rPr lang="tr-TR" dirty="0"/>
              <a:t> </a:t>
            </a:r>
            <a:r>
              <a:rPr lang="tr-TR" dirty="0" err="1"/>
              <a:t>intent</a:t>
            </a:r>
            <a:r>
              <a:rPr lang="tr-TR" dirty="0"/>
              <a:t>”, Türkçesiyle “arama niyeti” kavramı tam bu noktada devreye giriyor.</a:t>
            </a:r>
          </a:p>
          <a:p>
            <a:r>
              <a:rPr lang="tr-TR" dirty="0"/>
              <a:t>Google kullanıcılarının genel hatlarıyla </a:t>
            </a:r>
            <a:r>
              <a:rPr lang="tr-TR" b="1" dirty="0"/>
              <a:t>dört çeşit </a:t>
            </a:r>
            <a:r>
              <a:rPr lang="tr-TR" b="1" u="sng" dirty="0"/>
              <a:t>arama niyeti</a:t>
            </a:r>
            <a:r>
              <a:rPr lang="tr-TR" dirty="0"/>
              <a:t> bulunmaktadır</a:t>
            </a:r>
            <a:r>
              <a:rPr lang="tr-TR" dirty="0" smtClean="0"/>
              <a:t>:</a:t>
            </a:r>
          </a:p>
          <a:p>
            <a:endParaRPr lang="tr-TR" dirty="0"/>
          </a:p>
          <a:p>
            <a:r>
              <a:rPr lang="tr-TR" b="1" dirty="0"/>
              <a:t>1. Bilgi Edinmek İsteyenler</a:t>
            </a:r>
            <a:endParaRPr lang="tr-TR" dirty="0"/>
          </a:p>
          <a:p>
            <a:r>
              <a:rPr lang="tr-TR" b="1" dirty="0"/>
              <a:t>2. Yönlendirilmek İsteyenler</a:t>
            </a:r>
            <a:endParaRPr lang="tr-TR" dirty="0"/>
          </a:p>
          <a:p>
            <a:r>
              <a:rPr lang="tr-TR" b="1" dirty="0"/>
              <a:t>3. Ticari İşlem Yapmak İsteyenler</a:t>
            </a:r>
            <a:endParaRPr lang="tr-TR" dirty="0"/>
          </a:p>
          <a:p>
            <a:r>
              <a:rPr lang="tr-TR" b="1" dirty="0"/>
              <a:t>4. Ticari Araştırma Yapmak İsteyenler</a:t>
            </a:r>
            <a:endParaRPr lang="tr-TR" dirty="0"/>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6226413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1. Bilgi Edinmek İsteyenler</a:t>
            </a:r>
            <a:endParaRPr lang="tr-TR" dirty="0"/>
          </a:p>
          <a:p>
            <a:r>
              <a:rPr lang="tr-TR" dirty="0"/>
              <a:t>Arayan kişi bir bilgi edinmek istiyordur. Bu bilgi “Küba’nın başkenti neresidir?” gibi çok basit bir soru da olabilecekken aynı zamanda “</a:t>
            </a:r>
            <a:r>
              <a:rPr lang="tr-TR" dirty="0" err="1"/>
              <a:t>Forex</a:t>
            </a:r>
            <a:r>
              <a:rPr lang="tr-TR" dirty="0"/>
              <a:t> piyasasında nasıl işlem yapılır?” gibi detaylı </a:t>
            </a:r>
            <a:r>
              <a:rPr lang="tr-TR" b="1" dirty="0"/>
              <a:t>yanıt isteyen sorular</a:t>
            </a:r>
            <a:r>
              <a:rPr lang="tr-TR" dirty="0"/>
              <a:t> da olabilir.</a:t>
            </a:r>
          </a:p>
          <a:p>
            <a:r>
              <a:rPr lang="tr-TR" b="1" dirty="0"/>
              <a:t>2. Yönlendirilmek İsteyenler</a:t>
            </a:r>
            <a:endParaRPr lang="tr-TR" dirty="0"/>
          </a:p>
          <a:p>
            <a:r>
              <a:rPr lang="tr-TR" dirty="0"/>
              <a:t>Spesifik bir web sayfası için arama yapan kullanıcı grubudur. Ne yapmak </a:t>
            </a:r>
            <a:r>
              <a:rPr lang="tr-TR" b="1" dirty="0"/>
              <a:t>istediğini biliyordur</a:t>
            </a:r>
            <a:r>
              <a:rPr lang="tr-TR" dirty="0"/>
              <a:t>. Google’da aramak daha kolay geliyor veya </a:t>
            </a:r>
            <a:r>
              <a:rPr lang="tr-TR" b="1" dirty="0"/>
              <a:t>tam adresi bilmediği için</a:t>
            </a:r>
            <a:r>
              <a:rPr lang="tr-TR" dirty="0"/>
              <a:t> arama motorundan yararlanıyordur.</a:t>
            </a:r>
          </a:p>
          <a:p>
            <a:r>
              <a:rPr lang="tr-TR" b="1" dirty="0"/>
              <a:t>3. Ticari İşlem Yapmak İsteyenler</a:t>
            </a:r>
            <a:endParaRPr lang="tr-TR" dirty="0"/>
          </a:p>
          <a:p>
            <a:r>
              <a:rPr lang="tr-TR" dirty="0"/>
              <a:t>Bir ürün veya hizmet </a:t>
            </a:r>
            <a:r>
              <a:rPr lang="tr-TR" b="1" dirty="0"/>
              <a:t>satın almak</a:t>
            </a:r>
            <a:r>
              <a:rPr lang="tr-TR" dirty="0"/>
              <a:t> üzere arama yapan kullanıcı grubudur. Genel olarak ne almak istediklerini ancak nereden satın alacaklarını bilmiyorlardır.</a:t>
            </a:r>
          </a:p>
          <a:p>
            <a:r>
              <a:rPr lang="tr-TR" b="1" dirty="0"/>
              <a:t>4. Ticari Araştırma Yapmak İsteyenler</a:t>
            </a:r>
            <a:endParaRPr lang="tr-TR" dirty="0"/>
          </a:p>
          <a:p>
            <a:r>
              <a:rPr lang="tr-TR" dirty="0"/>
              <a:t>Bu grup ise satın alacağı ürün veya hizmete tam olarak karar verememiş kullanıcılardan oluşur. Genel olarak son kararlarını vermek üzere </a:t>
            </a:r>
            <a:r>
              <a:rPr lang="tr-TR" b="1" dirty="0"/>
              <a:t>yorumları, incelemeleri veya karşılaştırmaları</a:t>
            </a:r>
            <a:r>
              <a:rPr lang="tr-TR" dirty="0"/>
              <a:t> araştırırlar.</a:t>
            </a:r>
          </a:p>
          <a:p>
            <a:r>
              <a:rPr lang="tr-TR" dirty="0"/>
              <a:t>Eğer içeriğinizin siteye gelen kullanıcının arama amacına uygun bir içerik sunmuyorsa sitenizden hızla çıkacak ve başka sonuçlara göz atacaktır. Bu da yine Google tarafından takip edilerek hesaplanan başka bir metriği olumsuz etkileyecektir: </a:t>
            </a:r>
            <a:r>
              <a:rPr lang="tr-TR" b="1" dirty="0"/>
              <a:t>Hemen Çıkma Oranı</a:t>
            </a:r>
            <a:r>
              <a:rPr lang="tr-TR" dirty="0"/>
              <a:t>.</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702232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Anahtar Kelime Bulma</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tr-TR" dirty="0"/>
              <a:t>Kullanıcı profilini analiz ettikten sonra tersine mühendislik yapmamız gerekiyor.</a:t>
            </a:r>
          </a:p>
          <a:p>
            <a:r>
              <a:rPr lang="tr-TR" dirty="0"/>
              <a:t>Ücretli ve ücretsiz bazı araçlar sayesinde insanların bizim makalemize </a:t>
            </a:r>
            <a:r>
              <a:rPr lang="tr-TR" b="1" dirty="0"/>
              <a:t>nasıl erişebileceğini</a:t>
            </a:r>
            <a:r>
              <a:rPr lang="tr-TR" dirty="0"/>
              <a:t> önceden kestirebiliriz.</a:t>
            </a:r>
          </a:p>
          <a:p>
            <a:r>
              <a:rPr lang="tr-TR" dirty="0"/>
              <a:t>Peki nedir bu yöntem? </a:t>
            </a:r>
            <a:r>
              <a:rPr lang="tr-TR" u="sng" dirty="0"/>
              <a:t>Anahtar kelime analizi</a:t>
            </a:r>
            <a:r>
              <a:rPr lang="tr-TR" dirty="0"/>
              <a:t>.</a:t>
            </a:r>
          </a:p>
          <a:p>
            <a:r>
              <a:rPr lang="tr-TR" dirty="0"/>
              <a:t>Bir kelimenin ayda </a:t>
            </a:r>
            <a:r>
              <a:rPr lang="tr-TR" b="1" dirty="0"/>
              <a:t>kaç kez arandığını</a:t>
            </a:r>
            <a:r>
              <a:rPr lang="tr-TR" dirty="0"/>
              <a:t>, kitlelerin hangi kelime gruplarını kullanarak arama yaptıklarını ya da </a:t>
            </a:r>
            <a:r>
              <a:rPr lang="tr-TR" b="1" dirty="0"/>
              <a:t>dönemsel hareketliliği</a:t>
            </a:r>
            <a:r>
              <a:rPr lang="tr-TR" dirty="0"/>
              <a:t> tespit edebiliriz.</a:t>
            </a:r>
          </a:p>
          <a:p>
            <a:r>
              <a:rPr lang="tr-TR" dirty="0"/>
              <a:t>Örnek olarak, kullanabileceğiniz en önemli araçlardan bir tanesi Google’ın kendisidir. </a:t>
            </a:r>
            <a:r>
              <a:rPr lang="tr-TR" b="1" dirty="0"/>
              <a:t>Google otomatik tamamlamayı</a:t>
            </a:r>
            <a:r>
              <a:rPr lang="tr-TR" dirty="0"/>
              <a:t> kullanarak onlarca farklı anahtar kelime bulabilirsiniz.</a:t>
            </a:r>
          </a:p>
          <a:p>
            <a:r>
              <a:rPr lang="tr-TR" dirty="0"/>
              <a:t>Siz arama yaparken Google tarafından </a:t>
            </a:r>
            <a:r>
              <a:rPr lang="tr-TR" b="1" dirty="0"/>
              <a:t>farklı arama önerileri</a:t>
            </a:r>
            <a:r>
              <a:rPr lang="tr-TR" dirty="0"/>
              <a:t> gösterilir</a:t>
            </a:r>
            <a:r>
              <a:rPr lang="tr-TR" dirty="0" smtClean="0"/>
              <a:t>: --&gt;&gt;&gt;&gt;&gt;&gt;</a:t>
            </a:r>
          </a:p>
          <a:p>
            <a:r>
              <a:rPr lang="tr-TR" dirty="0"/>
              <a:t>Ayrıca ücretsiz versiyonu da gayet yeterli olan KeywordTool.io sitesini kullanarak yeni anahtar kelime fikirleri de edinebilirsiniz.</a:t>
            </a:r>
          </a:p>
          <a:p>
            <a:endParaRPr lang="tr-TR" dirty="0"/>
          </a:p>
          <a:p>
            <a:endParaRPr lang="tr-TR" dirty="0"/>
          </a:p>
        </p:txBody>
      </p:sp>
      <p:pic>
        <p:nvPicPr>
          <p:cNvPr id="4" name="İçerik Yer Tutucusu 3" descr="Otomatik Tamamlama"/>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9274001" y="3926944"/>
            <a:ext cx="2917999" cy="1788056"/>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7321518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Ahrefs</a:t>
            </a:r>
            <a:r>
              <a:rPr lang="tr-TR" dirty="0" smtClean="0"/>
              <a:t> Analiz Sistemi</a:t>
            </a:r>
            <a:endParaRPr lang="tr-TR" dirty="0"/>
          </a:p>
        </p:txBody>
      </p:sp>
      <p:sp>
        <p:nvSpPr>
          <p:cNvPr id="5" name="İçerik Yer Tutucusu 4"/>
          <p:cNvSpPr>
            <a:spLocks noGrp="1"/>
          </p:cNvSpPr>
          <p:nvPr>
            <p:ph idx="1"/>
          </p:nvPr>
        </p:nvSpPr>
        <p:spPr/>
        <p:txBody>
          <a:bodyPr/>
          <a:lstStyle/>
          <a:p>
            <a:r>
              <a:rPr lang="tr-TR" dirty="0" err="1"/>
              <a:t>Ahrefs’in</a:t>
            </a:r>
            <a:r>
              <a:rPr lang="tr-TR" dirty="0"/>
              <a:t> bir haftalık </a:t>
            </a:r>
            <a:r>
              <a:rPr lang="tr-TR" b="1" dirty="0"/>
              <a:t>deneme sürümünü</a:t>
            </a:r>
            <a:r>
              <a:rPr lang="tr-TR" dirty="0"/>
              <a:t> kullanarak, bir sitenin yayın hayatı boyunca ihtiyacı olacak tüm anahtar kelimeleri rapor olarak alabilirsiniz.</a:t>
            </a:r>
          </a:p>
          <a:p>
            <a:endParaRPr lang="tr-TR" dirty="0"/>
          </a:p>
        </p:txBody>
      </p:sp>
      <p:pic>
        <p:nvPicPr>
          <p:cNvPr id="6" name="Resim 5" descr="ahrefs keywords explorer"/>
          <p:cNvPicPr/>
          <p:nvPr/>
        </p:nvPicPr>
        <p:blipFill>
          <a:blip r:embed="rId2">
            <a:extLst>
              <a:ext uri="{28A0092B-C50C-407E-A947-70E740481C1C}">
                <a14:useLocalDpi xmlns:a14="http://schemas.microsoft.com/office/drawing/2010/main" val="0"/>
              </a:ext>
            </a:extLst>
          </a:blip>
          <a:srcRect/>
          <a:stretch>
            <a:fillRect/>
          </a:stretch>
        </p:blipFill>
        <p:spPr bwMode="auto">
          <a:xfrm>
            <a:off x="1352550" y="2981324"/>
            <a:ext cx="7921452" cy="3400426"/>
          </a:xfrm>
          <a:prstGeom prst="rect">
            <a:avLst/>
          </a:prstGeom>
          <a:noFill/>
          <a:ln>
            <a:noFill/>
          </a:ln>
        </p:spPr>
      </p:pic>
      <p:pic>
        <p:nvPicPr>
          <p:cNvPr id="7" name="Resi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13344197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Ahrefs</a:t>
            </a:r>
            <a:r>
              <a:rPr lang="tr-TR" dirty="0" smtClean="0"/>
              <a:t> Nedir?</a:t>
            </a:r>
            <a:endParaRPr lang="tr-TR" dirty="0"/>
          </a:p>
        </p:txBody>
      </p:sp>
      <p:sp>
        <p:nvSpPr>
          <p:cNvPr id="3" name="İçerik Yer Tutucusu 2"/>
          <p:cNvSpPr>
            <a:spLocks noGrp="1"/>
          </p:cNvSpPr>
          <p:nvPr>
            <p:ph idx="1"/>
          </p:nvPr>
        </p:nvSpPr>
        <p:spPr/>
        <p:txBody>
          <a:bodyPr>
            <a:normAutofit fontScale="85000" lnSpcReduction="10000"/>
          </a:bodyPr>
          <a:lstStyle/>
          <a:p>
            <a:r>
              <a:rPr lang="tr-TR" dirty="0" err="1"/>
              <a:t>Ahrefs</a:t>
            </a:r>
            <a:r>
              <a:rPr lang="tr-TR" dirty="0"/>
              <a:t>, </a:t>
            </a:r>
            <a:r>
              <a:rPr lang="tr-TR" b="1" dirty="0"/>
              <a:t>bağlantı profili oluşturma, anahtar kelime araştırması, rakip analizi, sıralama takibi ve site denetimleri için geliştirilmiş bir SEO aracıdır</a:t>
            </a:r>
            <a:r>
              <a:rPr lang="tr-TR" dirty="0"/>
              <a:t>. Kısacası söylemek gerekirse: </a:t>
            </a:r>
            <a:r>
              <a:rPr lang="tr-TR" dirty="0" err="1"/>
              <a:t>Ahrefs</a:t>
            </a:r>
            <a:r>
              <a:rPr lang="tr-TR" dirty="0"/>
              <a:t>, insanların daha iyi Google sıralamaları almaları için </a:t>
            </a:r>
            <a:r>
              <a:rPr lang="tr-TR" dirty="0" smtClean="0"/>
              <a:t>kullandıkları </a:t>
            </a:r>
            <a:r>
              <a:rPr lang="tr-TR" dirty="0"/>
              <a:t>popüler bir SEO aracıdır</a:t>
            </a:r>
            <a:r>
              <a:rPr lang="tr-TR" dirty="0" smtClean="0"/>
              <a:t>.</a:t>
            </a:r>
          </a:p>
          <a:p>
            <a:r>
              <a:rPr lang="tr-TR" b="1" dirty="0" err="1"/>
              <a:t>Ahrefs</a:t>
            </a:r>
            <a:r>
              <a:rPr lang="tr-TR" b="1" dirty="0"/>
              <a:t> Terminolojisi</a:t>
            </a:r>
          </a:p>
          <a:p>
            <a:r>
              <a:rPr lang="tr-TR" dirty="0"/>
              <a:t>Aracı kullanmaya başlamadan önce </a:t>
            </a:r>
            <a:r>
              <a:rPr lang="tr-TR" dirty="0" err="1"/>
              <a:t>Ahrefs’in</a:t>
            </a:r>
            <a:r>
              <a:rPr lang="tr-TR" dirty="0"/>
              <a:t> terminolojisi hakkında bilmeniz gereken bazı önemli detaylar vardır. Bu detayları aşağıda listelenmiş bir biçimde bulabileceksiniz. </a:t>
            </a:r>
            <a:r>
              <a:rPr lang="tr-TR" dirty="0" err="1"/>
              <a:t>Ahrefs’in</a:t>
            </a:r>
            <a:r>
              <a:rPr lang="tr-TR" dirty="0"/>
              <a:t> terminolojisini anladıktan sonra aracı kullanmak çok daha kolay olacaktır.</a:t>
            </a:r>
          </a:p>
          <a:p>
            <a:r>
              <a:rPr lang="tr-TR" b="1" dirty="0" err="1"/>
              <a:t>Ahrefs</a:t>
            </a:r>
            <a:r>
              <a:rPr lang="tr-TR" b="1" dirty="0"/>
              <a:t> </a:t>
            </a:r>
            <a:r>
              <a:rPr lang="tr-TR" b="1" dirty="0" err="1"/>
              <a:t>Rank</a:t>
            </a:r>
            <a:r>
              <a:rPr lang="tr-TR" b="1" dirty="0"/>
              <a:t> (</a:t>
            </a:r>
            <a:r>
              <a:rPr lang="tr-TR" b="1" dirty="0" err="1"/>
              <a:t>Ahrefs</a:t>
            </a:r>
            <a:r>
              <a:rPr lang="tr-TR" b="1" dirty="0"/>
              <a:t> Değeri)</a:t>
            </a:r>
          </a:p>
          <a:p>
            <a:r>
              <a:rPr lang="tr-TR" dirty="0" err="1"/>
              <a:t>Ahrefs</a:t>
            </a:r>
            <a:r>
              <a:rPr lang="tr-TR" dirty="0"/>
              <a:t> sıralaması </a:t>
            </a:r>
            <a:r>
              <a:rPr lang="tr-TR" dirty="0" err="1"/>
              <a:t>Alexa</a:t>
            </a:r>
            <a:r>
              <a:rPr lang="tr-TR" dirty="0"/>
              <a:t> sıralamasının bir benzeridir. Temelde, siteleri tahmini trafik hacimlerine göre sıralama girişimi olduğundan söz etmek mümkündür.</a:t>
            </a:r>
          </a:p>
          <a:p>
            <a:r>
              <a:rPr lang="tr-TR" dirty="0" err="1"/>
              <a:t>Ahrefs</a:t>
            </a:r>
            <a:r>
              <a:rPr lang="tr-TR" dirty="0"/>
              <a:t> sıralamanız ne kadar düşükse, tahmini trafiğiniz o kadar yüksek olacaktır. En azından genel inanç bir şekilde böyledir. Bu ölçüyü birer tahmin olarak nitelendirmeniz çok daha doğru olacaktır. </a:t>
            </a:r>
            <a:r>
              <a:rPr lang="tr-TR" dirty="0" err="1"/>
              <a:t>Ahrefs’in</a:t>
            </a:r>
            <a:r>
              <a:rPr lang="tr-TR" dirty="0"/>
              <a:t> dahili trafik değerlerinize erişimi yoktur.</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10715192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Ahrefs</a:t>
            </a:r>
            <a:r>
              <a:rPr lang="tr-TR" dirty="0" smtClean="0"/>
              <a:t> Kullanım Rehberi</a:t>
            </a:r>
            <a:endParaRPr lang="tr-TR" dirty="0"/>
          </a:p>
        </p:txBody>
      </p:sp>
      <p:sp>
        <p:nvSpPr>
          <p:cNvPr id="3" name="İçerik Yer Tutucusu 2"/>
          <p:cNvSpPr>
            <a:spLocks noGrp="1"/>
          </p:cNvSpPr>
          <p:nvPr>
            <p:ph idx="1"/>
          </p:nvPr>
        </p:nvSpPr>
        <p:spPr/>
        <p:txBody>
          <a:bodyPr>
            <a:normAutofit fontScale="92500" lnSpcReduction="10000"/>
          </a:bodyPr>
          <a:lstStyle/>
          <a:p>
            <a:r>
              <a:rPr lang="tr-TR" b="1" dirty="0"/>
              <a:t>URL </a:t>
            </a:r>
            <a:r>
              <a:rPr lang="tr-TR" b="1" dirty="0" err="1"/>
              <a:t>Rating</a:t>
            </a:r>
            <a:r>
              <a:rPr lang="tr-TR" b="1" dirty="0"/>
              <a:t> (UR) / (URL Değeri)</a:t>
            </a:r>
          </a:p>
          <a:p>
            <a:r>
              <a:rPr lang="tr-TR" dirty="0"/>
              <a:t>URL </a:t>
            </a:r>
            <a:r>
              <a:rPr lang="tr-TR" dirty="0" err="1"/>
              <a:t>Rating</a:t>
            </a:r>
            <a:r>
              <a:rPr lang="tr-TR" dirty="0"/>
              <a:t> (URL derecelendirmesi anlamına gelir), </a:t>
            </a:r>
            <a:r>
              <a:rPr lang="tr-TR" dirty="0" err="1"/>
              <a:t>Ahrefs’in</a:t>
            </a:r>
            <a:r>
              <a:rPr lang="tr-TR" dirty="0"/>
              <a:t> tek bir sayfanın otoritesini ve gücünü ölçmek için kullandığı metriktir. Bazen sitelerin farklı bölümlerinde URL </a:t>
            </a:r>
            <a:r>
              <a:rPr lang="tr-TR" dirty="0" err="1"/>
              <a:t>Ranking</a:t>
            </a:r>
            <a:r>
              <a:rPr lang="tr-TR" dirty="0"/>
              <a:t> olarak görülebilir.</a:t>
            </a:r>
          </a:p>
          <a:p>
            <a:r>
              <a:rPr lang="tr-TR" dirty="0"/>
              <a:t>Örneğin, bir makalenin URL </a:t>
            </a:r>
            <a:r>
              <a:rPr lang="tr-TR" dirty="0" err="1"/>
              <a:t>Rating</a:t>
            </a:r>
            <a:r>
              <a:rPr lang="tr-TR" dirty="0"/>
              <a:t> değerini 44 olarak görebilirsiniz. UR kavramı, </a:t>
            </a:r>
            <a:r>
              <a:rPr lang="tr-TR" dirty="0" err="1"/>
              <a:t>Moz’un</a:t>
            </a:r>
            <a:r>
              <a:rPr lang="tr-TR" dirty="0"/>
              <a:t> sayfa otoritesi (PA) ölçüsüne benzer. </a:t>
            </a:r>
            <a:r>
              <a:rPr lang="tr-TR" dirty="0" err="1"/>
              <a:t>Ahrefs’in</a:t>
            </a:r>
            <a:r>
              <a:rPr lang="tr-TR" dirty="0"/>
              <a:t> çok daha iyi bir tarayıcısı vardır. Bu nedenle UR değerini çok daha güvenilir kabul edilmektedir.</a:t>
            </a:r>
          </a:p>
          <a:p>
            <a:r>
              <a:rPr lang="tr-TR" b="1" dirty="0" err="1"/>
              <a:t>Backlinks</a:t>
            </a:r>
            <a:r>
              <a:rPr lang="tr-TR" b="1" dirty="0"/>
              <a:t> (Bağlantılar)</a:t>
            </a:r>
          </a:p>
          <a:p>
            <a:r>
              <a:rPr lang="tr-TR" dirty="0"/>
              <a:t>Web sayfanızın almış olduğu tüm bağlantı miktarını temsil eder. Bağlantılar sayfa düzeyinde gösterilir.</a:t>
            </a:r>
          </a:p>
          <a:p>
            <a:r>
              <a:rPr lang="tr-TR" b="1" dirty="0" err="1"/>
              <a:t>Reffering</a:t>
            </a:r>
            <a:r>
              <a:rPr lang="tr-TR" b="1" dirty="0"/>
              <a:t> </a:t>
            </a:r>
            <a:r>
              <a:rPr lang="tr-TR" b="1" dirty="0" err="1"/>
              <a:t>Domains</a:t>
            </a:r>
            <a:r>
              <a:rPr lang="tr-TR" b="1" dirty="0"/>
              <a:t> (Referans </a:t>
            </a:r>
            <a:r>
              <a:rPr lang="tr-TR" b="1" dirty="0" err="1"/>
              <a:t>Alanadları</a:t>
            </a:r>
            <a:r>
              <a:rPr lang="tr-TR" b="1" dirty="0"/>
              <a:t>)</a:t>
            </a:r>
          </a:p>
          <a:p>
            <a:r>
              <a:rPr lang="tr-TR" dirty="0"/>
              <a:t>Web sayfanızın almış olduğu tüm bağlantıları alandı düzeyinde gösteren metriktir.</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1637532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Ahrefs</a:t>
            </a:r>
            <a:r>
              <a:rPr lang="tr-TR" dirty="0" smtClean="0"/>
              <a:t> Kullanım Rehberi</a:t>
            </a:r>
            <a:endParaRPr lang="tr-TR" dirty="0"/>
          </a:p>
        </p:txBody>
      </p:sp>
      <p:sp>
        <p:nvSpPr>
          <p:cNvPr id="3" name="İçerik Yer Tutucusu 2"/>
          <p:cNvSpPr>
            <a:spLocks noGrp="1"/>
          </p:cNvSpPr>
          <p:nvPr>
            <p:ph idx="1"/>
          </p:nvPr>
        </p:nvSpPr>
        <p:spPr/>
        <p:txBody>
          <a:bodyPr>
            <a:normAutofit fontScale="85000" lnSpcReduction="10000"/>
          </a:bodyPr>
          <a:lstStyle/>
          <a:p>
            <a:r>
              <a:rPr lang="tr-TR" b="1" dirty="0" err="1"/>
              <a:t>Organic</a:t>
            </a:r>
            <a:r>
              <a:rPr lang="tr-TR" b="1" dirty="0"/>
              <a:t> </a:t>
            </a:r>
            <a:r>
              <a:rPr lang="tr-TR" b="1" dirty="0" err="1"/>
              <a:t>Keywords</a:t>
            </a:r>
            <a:r>
              <a:rPr lang="tr-TR" b="1" dirty="0"/>
              <a:t> (Organik Anahtar Kelimeler)</a:t>
            </a:r>
          </a:p>
          <a:p>
            <a:r>
              <a:rPr lang="tr-TR" dirty="0"/>
              <a:t>İlk 100 arama sorgusu içerisinde yer alan organik anahtar kelime sayısını temsil eder.</a:t>
            </a:r>
          </a:p>
          <a:p>
            <a:r>
              <a:rPr lang="tr-TR" b="1" dirty="0" err="1"/>
              <a:t>Organic</a:t>
            </a:r>
            <a:r>
              <a:rPr lang="tr-TR" b="1" dirty="0"/>
              <a:t> </a:t>
            </a:r>
            <a:r>
              <a:rPr lang="tr-TR" b="1" dirty="0" err="1"/>
              <a:t>Traffic</a:t>
            </a:r>
            <a:r>
              <a:rPr lang="tr-TR" b="1" dirty="0"/>
              <a:t> (Organik Trafik)</a:t>
            </a:r>
          </a:p>
          <a:p>
            <a:r>
              <a:rPr lang="tr-TR" dirty="0"/>
              <a:t>Organik olarak aldığınız trafik miktarını temsil eder. Veriler %100 olmasa da %100′ yakındır.</a:t>
            </a:r>
          </a:p>
          <a:p>
            <a:r>
              <a:rPr lang="tr-TR" b="1" dirty="0" err="1"/>
              <a:t>Traffic</a:t>
            </a:r>
            <a:r>
              <a:rPr lang="tr-TR" b="1" dirty="0"/>
              <a:t> Value (Trafik Değeri)</a:t>
            </a:r>
          </a:p>
          <a:p>
            <a:r>
              <a:rPr lang="tr-TR" dirty="0" err="1"/>
              <a:t>Ahrefs’in</a:t>
            </a:r>
            <a:r>
              <a:rPr lang="tr-TR" dirty="0"/>
              <a:t> “Trafik Değeri” metriği, bir sitenin organik arama trafiği değerinin dolar cinsinden tahminidir. Bu, Google </a:t>
            </a:r>
            <a:r>
              <a:rPr lang="tr-TR" dirty="0" err="1"/>
              <a:t>Ads</a:t>
            </a:r>
            <a:r>
              <a:rPr lang="tr-TR" dirty="0"/>
              <a:t> tıklama başı maliyet (TBM) verilerine göre belirlenir. Bu oldukça yararlı bir ölçümdür. Çünkü TBM ile organik arama rekabet arasında bir bağ vardır.</a:t>
            </a:r>
          </a:p>
          <a:p>
            <a:r>
              <a:rPr lang="tr-TR" dirty="0"/>
              <a:t>İşletmeler “yüksek” TBM ödemeye istekli olmaları durumunda </a:t>
            </a:r>
            <a:r>
              <a:rPr lang="tr-TR" dirty="0" err="1"/>
              <a:t>SEO’ya</a:t>
            </a:r>
            <a:r>
              <a:rPr lang="tr-TR" dirty="0"/>
              <a:t> da yoğun bir şekilde yatırım yapma olasılıkları oldukça yüksektir. Aradaki tek far, </a:t>
            </a:r>
            <a:r>
              <a:rPr lang="tr-TR" dirty="0" err="1"/>
              <a:t>SEO’ya</a:t>
            </a:r>
            <a:r>
              <a:rPr lang="tr-TR" dirty="0"/>
              <a:t> daha fazla para yatırmanın daha iyi sonuçları garanti etmemesidir.</a:t>
            </a:r>
          </a:p>
          <a:p>
            <a:r>
              <a:rPr lang="tr-TR" dirty="0"/>
              <a:t>SEO açısından yüksek TBM nişlerinin ne kadar zor olduğunu gerçekten görmek istiyorsanız “şehir + avukat” için sıralama yapmayı deneyebilirsiniz.</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15257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Farklı Analiz Araçları</a:t>
            </a:r>
            <a:endParaRPr lang="tr-TR" dirty="0"/>
          </a:p>
        </p:txBody>
      </p:sp>
      <p:sp>
        <p:nvSpPr>
          <p:cNvPr id="3" name="İçerik Yer Tutucusu 2"/>
          <p:cNvSpPr>
            <a:spLocks noGrp="1"/>
          </p:cNvSpPr>
          <p:nvPr>
            <p:ph idx="1"/>
          </p:nvPr>
        </p:nvSpPr>
        <p:spPr/>
        <p:txBody>
          <a:bodyPr/>
          <a:lstStyle/>
          <a:p>
            <a:r>
              <a:rPr lang="tr-TR" dirty="0"/>
              <a:t>Bunlar dışında da kullanabileceğiniz çok farklı analiz araçları mevcut.</a:t>
            </a:r>
          </a:p>
          <a:p>
            <a:r>
              <a:rPr lang="tr-TR" b="1" i="1" dirty="0"/>
              <a:t>Örneğin:</a:t>
            </a:r>
          </a:p>
          <a:p>
            <a:pPr lvl="0"/>
            <a:endParaRPr lang="tr-TR" u="sng" dirty="0" smtClean="0"/>
          </a:p>
          <a:p>
            <a:pPr lvl="0"/>
            <a:r>
              <a:rPr lang="tr-TR" u="sng" dirty="0" err="1" smtClean="0"/>
              <a:t>Semrush</a:t>
            </a:r>
            <a:endParaRPr lang="tr-TR" dirty="0"/>
          </a:p>
          <a:p>
            <a:pPr lvl="0"/>
            <a:r>
              <a:rPr lang="tr-TR" dirty="0"/>
              <a:t>Google </a:t>
            </a:r>
            <a:r>
              <a:rPr lang="tr-TR" dirty="0" err="1"/>
              <a:t>Keyword</a:t>
            </a:r>
            <a:r>
              <a:rPr lang="tr-TR" dirty="0"/>
              <a:t> Planner</a:t>
            </a:r>
          </a:p>
          <a:p>
            <a:pPr lvl="0"/>
            <a:r>
              <a:rPr lang="tr-TR" dirty="0" err="1"/>
              <a:t>Ubersuggest</a:t>
            </a:r>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5009630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Bilgiler</a:t>
            </a:r>
            <a:endParaRPr lang="tr-TR" dirty="0"/>
          </a:p>
        </p:txBody>
      </p:sp>
      <p:sp>
        <p:nvSpPr>
          <p:cNvPr id="3" name="İçerik Yer Tutucusu 2"/>
          <p:cNvSpPr>
            <a:spLocks noGrp="1"/>
          </p:cNvSpPr>
          <p:nvPr>
            <p:ph idx="1"/>
          </p:nvPr>
        </p:nvSpPr>
        <p:spPr/>
        <p:txBody>
          <a:bodyPr/>
          <a:lstStyle/>
          <a:p>
            <a:r>
              <a:rPr lang="tr-TR" dirty="0" smtClean="0"/>
              <a:t>Google normal şartlarda çok üst düzey </a:t>
            </a:r>
            <a:r>
              <a:rPr lang="tr-TR" dirty="0" err="1" smtClean="0"/>
              <a:t>seo</a:t>
            </a:r>
            <a:r>
              <a:rPr lang="tr-TR" dirty="0" smtClean="0"/>
              <a:t> çalışması istemiyor. Asıl amaç; «İyi bir kullanıcı deneyimi yaratabilmek.» </a:t>
            </a:r>
          </a:p>
          <a:p>
            <a:r>
              <a:rPr lang="tr-TR" dirty="0" smtClean="0"/>
              <a:t>Google aramalarında araştırma sonrası arka planda arama motoru algoritması kişiye en anlamlı sonucu göstermek için çalışır. Bu aramalar sonrası üst sıralarda yer alan sonuçlara «</a:t>
            </a:r>
            <a:r>
              <a:rPr lang="tr-TR" dirty="0" err="1" smtClean="0"/>
              <a:t>Search</a:t>
            </a:r>
            <a:r>
              <a:rPr lang="tr-TR" dirty="0" smtClean="0"/>
              <a:t> Engine </a:t>
            </a:r>
            <a:r>
              <a:rPr lang="tr-TR" dirty="0" err="1" smtClean="0"/>
              <a:t>Optimized</a:t>
            </a:r>
            <a:r>
              <a:rPr lang="tr-TR" dirty="0" smtClean="0"/>
              <a:t>» Yani: ARAMA MOTORUNA GÖRE OPTİMİZE EDİLMİŞ siteler denir.</a:t>
            </a:r>
          </a:p>
          <a:p>
            <a:r>
              <a:rPr lang="tr-TR" dirty="0" smtClean="0"/>
              <a:t>SEO; çok yönlü ve komplike bir süreçtir. Sürekli güncelleme </a:t>
            </a:r>
            <a:r>
              <a:rPr lang="tr-TR" dirty="0" err="1" smtClean="0"/>
              <a:t>isteyen,çağa</a:t>
            </a:r>
            <a:r>
              <a:rPr lang="tr-TR" dirty="0" smtClean="0"/>
              <a:t> ve teknolojiye ayak uydurulması gereken ve aktif olarak ilgi gösterilmesi gereken bir çalışma biçimidir.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25425974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YENİ HAFTA</a:t>
            </a:r>
            <a:endParaRPr lang="tr-TR" dirty="0">
              <a:solidFill>
                <a:srgbClr val="C00000"/>
              </a:solidFill>
            </a:endParaRPr>
          </a:p>
        </p:txBody>
      </p:sp>
      <p:sp>
        <p:nvSpPr>
          <p:cNvPr id="3" name="İçerik Yer Tutucusu 2"/>
          <p:cNvSpPr>
            <a:spLocks noGrp="1"/>
          </p:cNvSpPr>
          <p:nvPr>
            <p:ph idx="1"/>
          </p:nvPr>
        </p:nvSpPr>
        <p:spPr/>
        <p:txBody>
          <a:bodyPr/>
          <a:lstStyle/>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1376837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Google Nasıl Çalışır?</a:t>
            </a:r>
            <a:endParaRPr lang="tr-TR" dirty="0"/>
          </a:p>
        </p:txBody>
      </p:sp>
      <p:sp>
        <p:nvSpPr>
          <p:cNvPr id="3" name="İçerik Yer Tutucusu 2"/>
          <p:cNvSpPr>
            <a:spLocks noGrp="1"/>
          </p:cNvSpPr>
          <p:nvPr>
            <p:ph idx="1"/>
          </p:nvPr>
        </p:nvSpPr>
        <p:spPr/>
        <p:txBody>
          <a:bodyPr/>
          <a:lstStyle/>
          <a:p>
            <a:r>
              <a:rPr lang="tr-TR" dirty="0" smtClean="0"/>
              <a:t>Google örümcekleri her saniye milyarlarca siteyi </a:t>
            </a:r>
            <a:r>
              <a:rPr lang="tr-TR" dirty="0" err="1" smtClean="0"/>
              <a:t>indexliyor</a:t>
            </a:r>
            <a:r>
              <a:rPr lang="tr-TR" dirty="0" smtClean="0"/>
              <a:t>. (Dizine </a:t>
            </a:r>
            <a:r>
              <a:rPr lang="tr-TR" dirty="0" err="1" smtClean="0"/>
              <a:t>kaydediyor,arama</a:t>
            </a:r>
            <a:r>
              <a:rPr lang="tr-TR" dirty="0" smtClean="0"/>
              <a:t> sonuçlarında gösteriyor.) </a:t>
            </a:r>
          </a:p>
          <a:p>
            <a:r>
              <a:rPr lang="tr-TR" dirty="0" smtClean="0"/>
              <a:t>Kişi; arama yaptığında </a:t>
            </a:r>
            <a:r>
              <a:rPr lang="tr-TR" dirty="0" err="1" smtClean="0"/>
              <a:t>veritabanına</a:t>
            </a:r>
            <a:r>
              <a:rPr lang="tr-TR" dirty="0" smtClean="0"/>
              <a:t> kaydettiği doğru sonucu bulup karınıza getiriyor. Bu sebeple «doğru sonuç» kelimesi çok kıymetli. İçeriklerinizi/projelerinizi bu sisteme göre düzenlemeniz gerekiyor. Sürekli güncel kalmanız gereken konu ise Google’ın her dakika algoritma güncellemesi yapması. Bu sebeple arama sonuçlarında değişkenlik sürekli veya çokça olabiliyor.</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967645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SEO Tanımı , SEO Nedir?</a:t>
            </a:r>
            <a:endParaRPr lang="tr-TR" dirty="0"/>
          </a:p>
        </p:txBody>
      </p:sp>
      <p:sp>
        <p:nvSpPr>
          <p:cNvPr id="3" name="İçerik Yer Tutucusu 2"/>
          <p:cNvSpPr>
            <a:spLocks noGrp="1"/>
          </p:cNvSpPr>
          <p:nvPr>
            <p:ph idx="1"/>
          </p:nvPr>
        </p:nvSpPr>
        <p:spPr/>
        <p:txBody>
          <a:bodyPr/>
          <a:lstStyle/>
          <a:p>
            <a:r>
              <a:rPr lang="tr-TR" dirty="0"/>
              <a:t>SEO, </a:t>
            </a:r>
            <a:r>
              <a:rPr lang="tr-TR" dirty="0" err="1"/>
              <a:t>Search</a:t>
            </a:r>
            <a:r>
              <a:rPr lang="tr-TR" dirty="0"/>
              <a:t> Engine </a:t>
            </a:r>
            <a:r>
              <a:rPr lang="tr-TR" dirty="0" err="1"/>
              <a:t>Optimization</a:t>
            </a:r>
            <a:r>
              <a:rPr lang="tr-TR" dirty="0"/>
              <a:t> kelimelerinin baş harflerinin kısaltmasıdır. Türkçe ifadesiyle “</a:t>
            </a:r>
            <a:r>
              <a:rPr lang="tr-TR" b="1" dirty="0"/>
              <a:t>arama motoru optimizasyonu</a:t>
            </a:r>
            <a:r>
              <a:rPr lang="tr-TR" dirty="0"/>
              <a:t>” demektir.</a:t>
            </a:r>
          </a:p>
          <a:p>
            <a:r>
              <a:rPr lang="tr-TR" dirty="0"/>
              <a:t>SEO işlemleri ile, bir web sitesinin veya sayfanın </a:t>
            </a:r>
            <a:r>
              <a:rPr lang="tr-TR" b="1" dirty="0"/>
              <a:t>ziyaretçi miktarını</a:t>
            </a:r>
            <a:r>
              <a:rPr lang="tr-TR" dirty="0"/>
              <a:t> ve kalitesini organik arama motoru sonuçlarıyla arttırma işlemidir.</a:t>
            </a:r>
          </a:p>
          <a:p>
            <a:r>
              <a:rPr lang="tr-TR" dirty="0"/>
              <a:t>Kısaca SEO çalışmaları size; </a:t>
            </a:r>
            <a:r>
              <a:rPr lang="tr-TR" b="1" dirty="0"/>
              <a:t>ücretsiz olarak</a:t>
            </a:r>
            <a:r>
              <a:rPr lang="tr-TR" dirty="0"/>
              <a:t> günden güne artan ziyaretçi kitlesi sağlar.</a:t>
            </a:r>
          </a:p>
          <a:p>
            <a:r>
              <a:rPr lang="tr-TR" dirty="0"/>
              <a:t>SEO, doğru uygulandığında sitenize büyük avantajlar getirebileceği gibi, hatalı yapılan işlemler sonucunda da sitenize büyük zararlar verebilir.</a:t>
            </a:r>
          </a:p>
          <a:p>
            <a:r>
              <a:rPr lang="tr-TR" dirty="0" err="1"/>
              <a:t>SEO’nun</a:t>
            </a:r>
            <a:r>
              <a:rPr lang="tr-TR" dirty="0"/>
              <a:t> ne olduğunu anlamak için öncelikle Google gibi arama motorlarının nasıl çalıştığını anlamak gerekir.</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975994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Arama Motorları Nasıl Çalışır?</a:t>
            </a:r>
            <a:br>
              <a:rPr lang="tr-TR" b="1"/>
            </a:br>
            <a:endParaRPr lang="tr-TR"/>
          </a:p>
        </p:txBody>
      </p:sp>
      <p:sp>
        <p:nvSpPr>
          <p:cNvPr id="3" name="İçerik Yer Tutucusu 2"/>
          <p:cNvSpPr>
            <a:spLocks noGrp="1"/>
          </p:cNvSpPr>
          <p:nvPr>
            <p:ph idx="1"/>
          </p:nvPr>
        </p:nvSpPr>
        <p:spPr/>
        <p:txBody>
          <a:bodyPr/>
          <a:lstStyle/>
          <a:p>
            <a:r>
              <a:rPr lang="tr-TR" dirty="0" err="1" smtClean="0"/>
              <a:t>SEO’yu</a:t>
            </a:r>
            <a:r>
              <a:rPr lang="tr-TR" dirty="0" smtClean="0"/>
              <a:t> </a:t>
            </a:r>
            <a:r>
              <a:rPr lang="tr-TR" dirty="0"/>
              <a:t>anlamak için </a:t>
            </a:r>
            <a:r>
              <a:rPr lang="tr-TR" dirty="0">
                <a:solidFill>
                  <a:schemeClr val="tx1"/>
                </a:solidFill>
              </a:rPr>
              <a:t>arama motorlarının nasıl çalıştığını</a:t>
            </a:r>
            <a:r>
              <a:rPr lang="tr-TR" dirty="0"/>
              <a:t> bilmek gerekir.</a:t>
            </a:r>
          </a:p>
          <a:p>
            <a:r>
              <a:rPr lang="tr-TR" dirty="0"/>
              <a:t>Google veya herhangi bir arama motorunda arama yaptığınız zaman, arkada </a:t>
            </a:r>
            <a:r>
              <a:rPr lang="tr-TR" b="1" dirty="0"/>
              <a:t>gerçek zamanlı bir algoritma</a:t>
            </a:r>
            <a:r>
              <a:rPr lang="tr-TR" dirty="0"/>
              <a:t> çalışır ve arşivinde bulunan “en iyi” sonucu bularak karşınıza getirir.</a:t>
            </a:r>
          </a:p>
          <a:p>
            <a:r>
              <a:rPr lang="tr-TR" dirty="0"/>
              <a:t>Peki Google en iyi sonucu </a:t>
            </a:r>
            <a:r>
              <a:rPr lang="tr-TR" b="1" dirty="0"/>
              <a:t>nasıl buluyor</a:t>
            </a:r>
            <a:r>
              <a:rPr lang="tr-TR" dirty="0"/>
              <a:t> olabilir?</a:t>
            </a:r>
          </a:p>
          <a:p>
            <a:r>
              <a:rPr lang="tr-TR" dirty="0"/>
              <a:t>Google, arama motoru sonuç sayfasında (SERP) nasıl bir algoritma çalıştığını ya da sıralama faktörlerinin neler olduğunu resmi olarak açıklamıyor.</a:t>
            </a:r>
          </a:p>
          <a:p>
            <a:r>
              <a:rPr lang="tr-TR" dirty="0"/>
              <a:t>Google kendi sıralama faktörlerini açıklamasa da, </a:t>
            </a:r>
            <a:r>
              <a:rPr lang="tr-TR" b="1" dirty="0"/>
              <a:t>gözlem ve testlere dayanarak</a:t>
            </a:r>
            <a:r>
              <a:rPr lang="tr-TR" dirty="0"/>
              <a:t> sayfaların şu özelliklere göre sıralandığı söylenebilir:</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526565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pic>
        <p:nvPicPr>
          <p:cNvPr id="2050" name="Picture 2" descr="Arama Motoru Çalışma Şekli"/>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77334" y="1367630"/>
            <a:ext cx="8599490" cy="42997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37791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Arama Motorları Nasıl Sıralama Yapar?</a:t>
            </a:r>
          </a:p>
          <a:p>
            <a:r>
              <a:rPr lang="tr-TR" dirty="0"/>
              <a:t>Google bu konuda bir kara kutu gibidir. Neden kara kutu diyorum? Çünkü, hiçbir sıralama kriterini </a:t>
            </a:r>
            <a:r>
              <a:rPr lang="tr-TR" b="1" dirty="0"/>
              <a:t>resmi olarak açıklamazlar</a:t>
            </a:r>
            <a:r>
              <a:rPr lang="tr-TR" dirty="0" smtClean="0"/>
              <a:t>. Bu da slaytlarda bahsettiğim/bahsedeceğim gibi sürekli güncel olmanız ve sürprizlere açık olmanız gerektiğinin en temel kanıtıdır.</a:t>
            </a:r>
            <a:endParaRPr lang="tr-TR" dirty="0"/>
          </a:p>
          <a:p>
            <a:r>
              <a:rPr lang="tr-TR" dirty="0"/>
              <a:t>Ancak hem </a:t>
            </a:r>
            <a:r>
              <a:rPr lang="tr-TR" b="1" dirty="0"/>
              <a:t>web yönergelerini</a:t>
            </a:r>
            <a:r>
              <a:rPr lang="tr-TR" dirty="0"/>
              <a:t> okuyarak, hem test ve deneylere dayanarak hem de </a:t>
            </a:r>
            <a:r>
              <a:rPr lang="tr-TR" dirty="0" err="1"/>
              <a:t>Googleblog</a:t>
            </a:r>
            <a:r>
              <a:rPr lang="tr-TR" dirty="0"/>
              <a:t> ve çalışanlarının ürettiği içeriklere bakarak tahminlerde bulunuyoruz.</a:t>
            </a:r>
          </a:p>
          <a:p>
            <a:r>
              <a:rPr lang="tr-TR" dirty="0"/>
              <a:t>Kabaca sıralama faktörleri şu özelliklere bakarak belirlenir:</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818753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Sıralama Faktörleri (Arama Motorları) 1</a:t>
            </a:r>
            <a:endParaRPr lang="tr-TR" dirty="0"/>
          </a:p>
        </p:txBody>
      </p:sp>
      <p:sp>
        <p:nvSpPr>
          <p:cNvPr id="3" name="İçerik Yer Tutucusu 2"/>
          <p:cNvSpPr>
            <a:spLocks noGrp="1"/>
          </p:cNvSpPr>
          <p:nvPr>
            <p:ph idx="1"/>
          </p:nvPr>
        </p:nvSpPr>
        <p:spPr/>
        <p:txBody>
          <a:bodyPr>
            <a:normAutofit/>
          </a:bodyPr>
          <a:lstStyle/>
          <a:p>
            <a:r>
              <a:rPr lang="tr-TR" b="1" dirty="0" err="1"/>
              <a:t>Backlink</a:t>
            </a:r>
            <a:r>
              <a:rPr lang="tr-TR" b="1" dirty="0"/>
              <a:t>:</a:t>
            </a:r>
            <a:r>
              <a:rPr lang="tr-TR" dirty="0"/>
              <a:t> 2016 yılında </a:t>
            </a:r>
            <a:r>
              <a:rPr lang="tr-TR" dirty="0" err="1"/>
              <a:t>Andrey</a:t>
            </a:r>
            <a:r>
              <a:rPr lang="tr-TR" dirty="0"/>
              <a:t> </a:t>
            </a:r>
            <a:r>
              <a:rPr lang="tr-TR" dirty="0" err="1"/>
              <a:t>Lipattsev’in</a:t>
            </a:r>
            <a:r>
              <a:rPr lang="tr-TR" dirty="0"/>
              <a:t> de yaptığı açıklamaya göre alınan </a:t>
            </a:r>
            <a:r>
              <a:rPr lang="tr-TR" dirty="0" err="1" smtClean="0">
                <a:solidFill>
                  <a:schemeClr val="tx1"/>
                </a:solidFill>
              </a:rPr>
              <a:t>backlinkler</a:t>
            </a:r>
            <a:r>
              <a:rPr lang="tr-TR" dirty="0"/>
              <a:t> sıralama faktörü olarak </a:t>
            </a:r>
            <a:r>
              <a:rPr lang="tr-TR" b="1" dirty="0"/>
              <a:t>en önemli</a:t>
            </a:r>
            <a:r>
              <a:rPr lang="tr-TR" dirty="0"/>
              <a:t> kriterlerden bir tanesidir. Ancak alınan </a:t>
            </a:r>
            <a:r>
              <a:rPr lang="tr-TR" dirty="0" err="1"/>
              <a:t>backlinklerin</a:t>
            </a:r>
            <a:r>
              <a:rPr lang="tr-TR" dirty="0"/>
              <a:t> ne kadar kaliteli olduğu, sayıdan daha önemlidir.</a:t>
            </a:r>
          </a:p>
          <a:p>
            <a:r>
              <a:rPr lang="tr-TR" b="1" dirty="0"/>
              <a:t>Aramayla İçeriğin Alaka Durumu:</a:t>
            </a:r>
            <a:r>
              <a:rPr lang="tr-TR" dirty="0"/>
              <a:t> Kabaca diyebiliriz ki, kullanıcının </a:t>
            </a:r>
            <a:r>
              <a:rPr lang="tr-TR" dirty="0" smtClean="0"/>
              <a:t>kullandığı</a:t>
            </a:r>
            <a:r>
              <a:rPr lang="tr-TR" dirty="0"/>
              <a:t> </a:t>
            </a:r>
            <a:r>
              <a:rPr lang="tr-TR" dirty="0" smtClean="0">
                <a:solidFill>
                  <a:schemeClr val="tx1"/>
                </a:solidFill>
              </a:rPr>
              <a:t>anahtar</a:t>
            </a:r>
            <a:r>
              <a:rPr lang="tr-TR" dirty="0" smtClean="0">
                <a:hlinkClick r:id="rId2"/>
              </a:rPr>
              <a:t> </a:t>
            </a:r>
            <a:r>
              <a:rPr lang="tr-TR" dirty="0" smtClean="0"/>
              <a:t>kelimeler</a:t>
            </a:r>
            <a:r>
              <a:rPr lang="tr-TR" dirty="0"/>
              <a:t> sizin sitenizde doğru yerlerde ve doğru şekilde kullanılırsa arama sonuç sayfasında yukarıda çıkma ihtimaliniz artar. Ancak </a:t>
            </a:r>
            <a:r>
              <a:rPr lang="tr-TR" b="1" dirty="0"/>
              <a:t>anahtar kelimenin kullanılması yetmez</a:t>
            </a:r>
            <a:r>
              <a:rPr lang="tr-TR" dirty="0"/>
              <a:t>, bunun yanında </a:t>
            </a:r>
            <a:r>
              <a:rPr lang="tr-TR" dirty="0" smtClean="0">
                <a:solidFill>
                  <a:schemeClr val="tx1"/>
                </a:solidFill>
              </a:rPr>
              <a:t>içeriğin doğru optimizasyonu</a:t>
            </a:r>
            <a:r>
              <a:rPr lang="tr-TR" dirty="0"/>
              <a:t> da oldukça önemlidir.</a:t>
            </a:r>
          </a:p>
          <a:p>
            <a:r>
              <a:rPr lang="tr-TR" dirty="0"/>
              <a:t>Peki Google bunu nasıl anlar? Her arama motorunun rakip ettiği </a:t>
            </a:r>
            <a:r>
              <a:rPr lang="tr-TR" dirty="0">
                <a:solidFill>
                  <a:schemeClr val="tx1"/>
                </a:solidFill>
              </a:rPr>
              <a:t>SEO metrikleri</a:t>
            </a:r>
            <a:r>
              <a:rPr lang="tr-TR" dirty="0"/>
              <a:t> vardır. Kullanıcıların siteye girdikten sonra </a:t>
            </a:r>
            <a:r>
              <a:rPr lang="tr-TR" b="1" dirty="0"/>
              <a:t>nasıl davrandığını</a:t>
            </a:r>
            <a:r>
              <a:rPr lang="tr-TR" dirty="0"/>
              <a:t> bu kavramlar aracılığıyla anlar ve sıralama yaparlar.</a:t>
            </a:r>
          </a:p>
          <a:p>
            <a:endParaRPr lang="tr-TR"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4200" y="6448425"/>
            <a:ext cx="1447800" cy="409575"/>
          </a:xfrm>
          <a:prstGeom prst="rect">
            <a:avLst/>
          </a:prstGeom>
        </p:spPr>
      </p:pic>
    </p:spTree>
    <p:extLst>
      <p:ext uri="{BB962C8B-B14F-4D97-AF65-F5344CB8AC3E}">
        <p14:creationId xmlns:p14="http://schemas.microsoft.com/office/powerpoint/2010/main" val="3706161793"/>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2685</TotalTime>
  <Words>909</Words>
  <Application>Microsoft Office PowerPoint</Application>
  <PresentationFormat>Geniş ekran</PresentationFormat>
  <Paragraphs>143</Paragraphs>
  <Slides>30</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Arial</vt:lpstr>
      <vt:lpstr>Calibri</vt:lpstr>
      <vt:lpstr>Trebuchet MS</vt:lpstr>
      <vt:lpstr>Wingdings 3</vt:lpstr>
      <vt:lpstr>Kristal</vt:lpstr>
      <vt:lpstr>SEO Nedir?</vt:lpstr>
      <vt:lpstr>Eğitim PDF</vt:lpstr>
      <vt:lpstr>Genel Bilgiler</vt:lpstr>
      <vt:lpstr>Google Nasıl Çalışır?</vt:lpstr>
      <vt:lpstr>SEO Tanımı , SEO Nedir?</vt:lpstr>
      <vt:lpstr>Arama Motorları Nasıl Çalışır? </vt:lpstr>
      <vt:lpstr>PowerPoint Sunusu</vt:lpstr>
      <vt:lpstr>PowerPoint Sunusu</vt:lpstr>
      <vt:lpstr>Sıralama Faktörleri (Arama Motorları) 1</vt:lpstr>
      <vt:lpstr>Sıralama Faktörleri (Arama Motorları) 2</vt:lpstr>
      <vt:lpstr>Sıralama Faktörleri (Arama Motorları) 3</vt:lpstr>
      <vt:lpstr>PowerPoint Sunusu</vt:lpstr>
      <vt:lpstr>PowerPoint Sunusu</vt:lpstr>
      <vt:lpstr>Alaka Düzeyi </vt:lpstr>
      <vt:lpstr>Otorite </vt:lpstr>
      <vt:lpstr>Kullanıcıya Sağladığı Fayda </vt:lpstr>
      <vt:lpstr>PowerPoint Sunusu</vt:lpstr>
      <vt:lpstr>SEO Nasıl Çalışır?</vt:lpstr>
      <vt:lpstr>Neden SEO, Reklam Değil? </vt:lpstr>
      <vt:lpstr>SEO Neden Önemlidir?</vt:lpstr>
      <vt:lpstr>SEO’nun Temelleri </vt:lpstr>
      <vt:lpstr>Arama Niyeti </vt:lpstr>
      <vt:lpstr>PowerPoint Sunusu</vt:lpstr>
      <vt:lpstr>Anahtar Kelime Bulma</vt:lpstr>
      <vt:lpstr>Ahrefs Analiz Sistemi</vt:lpstr>
      <vt:lpstr>Ahrefs Nedir?</vt:lpstr>
      <vt:lpstr>Ahrefs Kullanım Rehberi</vt:lpstr>
      <vt:lpstr>Ahrefs Kullanım Rehberi</vt:lpstr>
      <vt:lpstr>Farklı Analiz Araçları</vt:lpstr>
      <vt:lpstr>YENİ HAFTA</vt:lpstr>
    </vt:vector>
  </TitlesOfParts>
  <Company>Seyhan Belediyesi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SEO Nedir?</dc:title>
  <dc:creator>Microsoft hesabı</dc:creator>
  <cp:lastModifiedBy>Microsoft hesabı</cp:lastModifiedBy>
  <cp:revision>19</cp:revision>
  <cp:lastPrinted>2022-09-30T08:35:18Z</cp:lastPrinted>
  <dcterms:created xsi:type="dcterms:W3CDTF">2022-09-27T10:17:38Z</dcterms:created>
  <dcterms:modified xsi:type="dcterms:W3CDTF">2022-09-30T12:27:44Z</dcterms:modified>
</cp:coreProperties>
</file>